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9" r:id="rId3"/>
    <p:sldMasterId id="2147483722" r:id="rId4"/>
    <p:sldMasterId id="2147483734" r:id="rId5"/>
    <p:sldMasterId id="2147483747" r:id="rId6"/>
    <p:sldMasterId id="2147483796" r:id="rId7"/>
    <p:sldMasterId id="2147483821" r:id="rId8"/>
    <p:sldMasterId id="2147483834" r:id="rId9"/>
    <p:sldMasterId id="2147483983" r:id="rId10"/>
    <p:sldMasterId id="2147483985" r:id="rId11"/>
    <p:sldMasterId id="2147483998" r:id="rId12"/>
  </p:sldMasterIdLst>
  <p:notesMasterIdLst>
    <p:notesMasterId r:id="rId94"/>
  </p:notesMasterIdLst>
  <p:sldIdLst>
    <p:sldId id="566" r:id="rId13"/>
    <p:sldId id="256" r:id="rId14"/>
    <p:sldId id="271" r:id="rId15"/>
    <p:sldId id="455" r:id="rId16"/>
    <p:sldId id="258" r:id="rId17"/>
    <p:sldId id="266" r:id="rId18"/>
    <p:sldId id="567" r:id="rId19"/>
    <p:sldId id="456" r:id="rId20"/>
    <p:sldId id="457" r:id="rId21"/>
    <p:sldId id="555" r:id="rId22"/>
    <p:sldId id="554" r:id="rId23"/>
    <p:sldId id="613" r:id="rId24"/>
    <p:sldId id="450" r:id="rId25"/>
    <p:sldId id="261" r:id="rId26"/>
    <p:sldId id="458" r:id="rId27"/>
    <p:sldId id="462" r:id="rId28"/>
    <p:sldId id="463" r:id="rId29"/>
    <p:sldId id="464" r:id="rId30"/>
    <p:sldId id="559" r:id="rId31"/>
    <p:sldId id="466" r:id="rId32"/>
    <p:sldId id="614" r:id="rId33"/>
    <p:sldId id="277" r:id="rId34"/>
    <p:sldId id="276" r:id="rId35"/>
    <p:sldId id="279" r:id="rId36"/>
    <p:sldId id="332" r:id="rId37"/>
    <p:sldId id="615" r:id="rId38"/>
    <p:sldId id="335" r:id="rId39"/>
    <p:sldId id="467" r:id="rId40"/>
    <p:sldId id="468" r:id="rId41"/>
    <p:sldId id="469" r:id="rId42"/>
    <p:sldId id="337" r:id="rId43"/>
    <p:sldId id="341" r:id="rId44"/>
    <p:sldId id="471" r:id="rId45"/>
    <p:sldId id="629" r:id="rId46"/>
    <p:sldId id="472" r:id="rId47"/>
    <p:sldId id="289" r:id="rId48"/>
    <p:sldId id="357" r:id="rId49"/>
    <p:sldId id="352" r:id="rId50"/>
    <p:sldId id="514" r:id="rId51"/>
    <p:sldId id="473" r:id="rId52"/>
    <p:sldId id="290" r:id="rId53"/>
    <p:sldId id="474" r:id="rId54"/>
    <p:sldId id="515" r:id="rId55"/>
    <p:sldId id="366" r:id="rId56"/>
    <p:sldId id="476" r:id="rId57"/>
    <p:sldId id="351" r:id="rId58"/>
    <p:sldId id="617" r:id="rId59"/>
    <p:sldId id="529" r:id="rId60"/>
    <p:sldId id="530" r:id="rId61"/>
    <p:sldId id="375" r:id="rId62"/>
    <p:sldId id="378" r:id="rId63"/>
    <p:sldId id="381" r:id="rId64"/>
    <p:sldId id="384" r:id="rId65"/>
    <p:sldId id="532" r:id="rId66"/>
    <p:sldId id="533" r:id="rId67"/>
    <p:sldId id="619" r:id="rId68"/>
    <p:sldId id="538" r:id="rId69"/>
    <p:sldId id="539" r:id="rId70"/>
    <p:sldId id="540" r:id="rId71"/>
    <p:sldId id="392" r:id="rId72"/>
    <p:sldId id="542" r:id="rId73"/>
    <p:sldId id="544" r:id="rId74"/>
    <p:sldId id="545" r:id="rId75"/>
    <p:sldId id="620" r:id="rId76"/>
    <p:sldId id="546" r:id="rId77"/>
    <p:sldId id="551" r:id="rId78"/>
    <p:sldId id="537" r:id="rId79"/>
    <p:sldId id="547" r:id="rId80"/>
    <p:sldId id="621" r:id="rId81"/>
    <p:sldId id="361" r:id="rId82"/>
    <p:sldId id="531" r:id="rId83"/>
    <p:sldId id="622" r:id="rId84"/>
    <p:sldId id="624" r:id="rId85"/>
    <p:sldId id="625" r:id="rId86"/>
    <p:sldId id="552" r:id="rId87"/>
    <p:sldId id="443" r:id="rId88"/>
    <p:sldId id="444" r:id="rId89"/>
    <p:sldId id="445" r:id="rId90"/>
    <p:sldId id="626" r:id="rId91"/>
    <p:sldId id="627" r:id="rId92"/>
    <p:sldId id="628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8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8" y="1620"/>
      </p:cViewPr>
      <p:guideLst>
        <p:guide orient="horz" pos="868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3176-550D-4E5F-B38C-5D23DC168353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BA2EF-96B3-4B59-ADBC-032C1D691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0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BB21B-F635-40C6-97BA-D246CD218D2C}" type="slidenum">
              <a:rPr lang="en-US"/>
              <a:pPr/>
              <a:t>39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C16D-258A-44CD-AD55-6D41CBDAF6B4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6927-1EA1-4FCE-BADB-06B717213A1F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D669-765C-4117-90B0-0B36B894A29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B01D-D3F5-47D2-A20B-7AA1EEC583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7257-A681-4C7E-B68A-7FDC89264F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61EC-5CD4-4362-946A-C763C462B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E3C8-D7BC-4B1D-BAC8-BD127063FF3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89A6-F776-4BFE-B9EC-E6D4426C6B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FD58-098F-4BFB-911F-DD396F4889D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3F36-E3C6-4C4B-A922-0FC1E2B89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253A-9708-436C-83C9-A83CFC52C7D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841D-A49E-4D1A-B18C-4CBB9CDE5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EB15-966C-452B-915C-2E9BB6AE1C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4541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41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41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41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54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0E7EABE-48F7-4CCE-AC77-CE65BD14F7AB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BF5CA4CF-AA08-4924-8BD6-D14BF7894A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7434B-9EAA-43CE-8CBA-D4D369277C84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23FC-60FC-4B85-88EA-DED08253CA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A9C8D-342B-4760-85E4-96A73A64F2EA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17B39-2782-4AC0-84C3-8D44F21B87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C7EA4-A520-4312-ACE6-2D9C8415BA7F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9447C-1C66-4F62-BEBE-0F51882E7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AF8C-34C1-408A-9484-28BDDD805C1A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19A74-A3F6-42E9-A70A-0AFA71DB616B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BB79B-9418-4019-AA87-7DAB60944F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7FCAE-F5BD-4789-8019-8B91C52C81B2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5CDDE-84C7-411E-AF60-A5C6653D56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6AFD7-7CD6-45E8-BB28-6FA7F8240AEA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D732-3D3C-4ADB-8481-30FA955588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A055E-4A48-4EB0-AB25-64D0D4B34732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62DEC-DD19-48B1-B2C8-76A04C914D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923E0-A73D-4B85-99A6-85D9AA3981C8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25A2-DBAD-4E3C-AA81-63054F9332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AD479-D6FB-4543-B964-04FA12600A38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87727-1B5A-43C1-BD28-5982B0D192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2DA1D-9268-493F-B3A8-207CC41CD84B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D2EDD-50E2-469A-A431-69B14A3465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5C8F5E-3D3E-4F14-9AB6-308AF20B4C51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B1571A-D57B-4178-A9C7-97A3C2FB01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F23D5-D068-4CB9-9495-4FA44EDE9BC9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7D38C-BE86-43F9-BF99-6DD9F3295E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87E5D-CD79-421B-9EAD-1A882EF5D548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C2E11-FC18-4FAB-974F-74FC2767C8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DB7D5-CF49-4C21-A284-D3E78C0A1D5D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7B590-A740-4130-940A-027B021C7C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008DD-9644-4781-97DF-39FD5DAB43E4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8700-260E-4F37-9F84-4535112B9E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698C53-3E7F-4B00-B170-F51E7DDAC67F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9A361-CBAE-4E50-BFC9-6EBE9C818B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B0E1F-1ED8-4A2A-9D1F-67E0635D153A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A2AD6-495F-4C57-B4B2-EDAC8BBB98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AFB2D-94A8-48F3-A4B7-89E32BB26C74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68A20-AE5F-4177-910B-BF3047F88F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B6733-0AA3-4396-BCAE-43BCC4A34ECB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6FF09-B891-45BB-941A-98CB91C52F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B42F-44B9-452B-B23E-52121459789B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689AA-6F60-4C94-BCCA-134350BE36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DC266-7ED8-4232-9E87-EA55AA72E0F2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59F51-3C6D-40AE-8A46-F9688BABBF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3A9CC-EC47-44F4-8E4F-5575BA175AD8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4A89-6458-45EF-BD71-576B3430BE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7FDD7E-E2F6-4991-8179-E2D9B3931C9B}" type="datetime1">
              <a:rPr lang="en-US" smtClean="0">
                <a:solidFill>
                  <a:srgbClr val="000000"/>
                </a:solidFill>
              </a:rPr>
              <a:pPr/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DADE4D-E3FA-4F3C-B419-996BD100C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0AF0-7D0E-4DC1-82D3-3133509D210C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8193-0386-4722-8A57-20D9CEAFCCD0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429B-08C0-48D5-AFE9-807C7A5953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CB7A-C4C0-44D6-A0FC-23C765243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1AC3-CC05-46DE-9CDF-FD2336C4942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BAB7-6BD0-4EEE-897D-59CB9DFC8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BBDB-1C0F-4043-B32F-3579044226E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1CB8-D876-41CC-8F27-8E82762E4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60201-11DF-4A3B-AA9E-093BC24726E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57D7-1C7D-461A-AF82-7637B55F56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9C27-6CD0-47CE-8FA1-A0B2B15C074F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6F7E-8CB6-4150-8034-66EEE5363A3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5CA5-B5F2-4EE8-9669-0A1213716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7972-9A44-464E-9F18-58CB4721C72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B2C8-F5FF-4315-B0BF-3496B068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D9BF1-1BD3-4CC5-94F0-430D12722C8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B01D-D3F5-47D2-A20B-7AA1EEC583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05BC-8646-4754-A2DD-7F40B416C6D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61EC-5CD4-4362-946A-C763C462B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871A-D541-4795-8630-CA78220E0E7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89A6-F776-4BFE-B9EC-E6D4426C6B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FD6F-367D-4192-A4A6-0246081145F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3F36-E3C6-4C4B-A922-0FC1E2B89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BF1E-871A-43A4-ACD4-68D8ACDC72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841D-A49E-4D1A-B18C-4CBB9CDE5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2442-110F-4B79-A81E-DDBFD0A41A14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D711-1363-4678-897E-6F2670D9368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CB7A-C4C0-44D6-A0FC-23C765243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A5E2-98D3-47FB-AF03-4148B14A0757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3AA1-C0EF-49F2-BBF7-87BEA742D94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BAB7-6BD0-4EEE-897D-59CB9DFC8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1929-EAD1-49E1-8617-DB67E4A4B6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1CB8-D876-41CC-8F27-8E82762E4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05F8-F398-48B7-BA39-B0D48F31CA7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57D7-1C7D-461A-AF82-7637B55F56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5D73-B550-4F23-90A8-67F5AE97108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5CA5-B5F2-4EE8-9669-0A1213716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63C2-A5B0-4C7D-8A09-817E2C8CF8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B2C8-F5FF-4315-B0BF-3496B068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B8E27-2E89-4F39-BAE3-041537487EE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B01D-D3F5-47D2-A20B-7AA1EEC583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3E5B-62DE-474C-8C99-2DADAD103CD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61EC-5CD4-4362-946A-C763C462B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6998-EABB-4688-AEE7-0BD157365C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289A6-F776-4BFE-B9EC-E6D4426C6B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A70C-2215-4692-96D2-8C619BF27C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3F36-E3C6-4C4B-A922-0FC1E2B89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C73C5-B2EF-4D05-9C78-94327CF2232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9841D-A49E-4D1A-B18C-4CBB9CDE5F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A5F4-DE18-4528-8CED-01870E20CA79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EAC-A311-4CE4-B433-900745FF2BD7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33C2-02AA-467D-BD95-0D4886FDE1D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47B5-E20C-484F-9FC8-03300233DA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8BA-478B-4268-8D87-C0C91B38EC1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EBE5-6D34-4692-B552-E6BCD1CEFF0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F99-AA8F-4045-8906-FA95E6F0C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FAA-EC30-455D-8F3D-98F308777C3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2984-A0B1-42DE-AB6E-0FAB9D1F536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151-B077-466E-B7D6-6B9CDBA9D43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7E64-900C-4283-AA03-8604C53F68BA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132A-52C9-4BFC-8989-F7B5F0B2D6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B0BE-635E-416A-87F8-EF2253A4F6C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DF93-E3C5-4B27-B94C-C0A8E6155C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05BD-17BF-496C-A553-2B7E77AB85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B5F0-6172-42F3-8448-57E20E41DBB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5CB7A-C4C0-44D6-A0FC-23C765243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3012-ED76-4062-AE1A-7709A55A7D9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BAB7-6BD0-4EEE-897D-59CB9DFC8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D932-DC05-48FB-B164-5E71B08000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1CB8-D876-41CC-8F27-8E82762E4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5586F-8DA7-4D87-8E4F-8120357B43A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57D7-1C7D-461A-AF82-7637B55F56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C15D-5EDB-4460-906E-34207B42387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5CA5-B5F2-4EE8-9669-0A1213716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5139F-39E0-4BB9-A77E-6A689435FCA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B2C8-F5FF-4315-B0BF-3496B068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983A-742B-4B33-9C72-F2774015DE0C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E42B82-532F-49CF-9177-93A2CDB287FF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4438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38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38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6DE034-B320-4AF1-9E5D-39121402CB6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4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4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DD34E3-4A1E-4CE9-B57D-14458F36446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8097AC-F758-4834-89F7-C92D2D2C64C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43FCB9-B9D6-4950-ADB5-376E946D679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5F238E-84E6-4913-BAA0-868A3A10DB0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272E-0E82-4CFB-9001-C5A3C67B0E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F5E54-DFFB-4848-8F80-1EF21A15608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272E-0E82-4CFB-9001-C5A3C67B0E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6808-78C8-411D-90BB-086F65E7BA90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5FD24-6935-43A4-91F2-69994B7016B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A272E-0E82-4CFB-9001-C5A3C67B0E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0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4.png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63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0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Note on: Acids in Water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156" y="3353440"/>
            <a:ext cx="4340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In water</a:t>
            </a:r>
            <a:r>
              <a:rPr lang="en-US" sz="2400" u="sng" dirty="0"/>
              <a:t>:</a:t>
            </a:r>
          </a:p>
          <a:p>
            <a:pPr algn="ctr"/>
            <a:r>
              <a:rPr lang="en-US" sz="2400" dirty="0" err="1"/>
              <a:t>hydronium</a:t>
            </a:r>
            <a:r>
              <a:rPr lang="en-US" sz="2400" dirty="0"/>
              <a:t> ion </a:t>
            </a:r>
            <a:r>
              <a:rPr lang="en-US" sz="2400" dirty="0">
                <a:latin typeface="Calibri"/>
              </a:rPr>
              <a:t>≈ </a:t>
            </a:r>
            <a:r>
              <a:rPr lang="en-US" sz="2400" dirty="0"/>
              <a:t>hydrogen ion</a:t>
            </a:r>
          </a:p>
          <a:p>
            <a:pPr algn="ctr"/>
            <a:r>
              <a:rPr lang="en-US" sz="2400" dirty="0"/>
              <a:t>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30000" dirty="0"/>
              <a:t>+</a:t>
            </a:r>
            <a:r>
              <a:rPr lang="en-US" sz="2400" dirty="0"/>
              <a:t>  ≈    H</a:t>
            </a:r>
            <a:r>
              <a:rPr lang="en-US" sz="2400" baseline="30000" dirty="0"/>
              <a:t>+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036" y="4605033"/>
            <a:ext cx="3482454" cy="11943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[H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] is often used as an abbreviation for [H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]. However, H+ does not exist in water.</a:t>
            </a:r>
          </a:p>
        </p:txBody>
      </p:sp>
      <p:pic>
        <p:nvPicPr>
          <p:cNvPr id="8" name="Picture 2" descr="http://www.amolf.nl/typo3temp/pics/c86d6d10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256" y="3792016"/>
            <a:ext cx="4159022" cy="183937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51361" y="1745809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ym typeface="Wingdings" pitchFamily="2" charset="2"/>
              </a:rPr>
              <a:t>HCl</a:t>
            </a:r>
            <a:r>
              <a:rPr lang="en-US" sz="3600" dirty="0">
                <a:sym typeface="Wingdings" pitchFamily="2" charset="2"/>
              </a:rPr>
              <a:t>  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3600" dirty="0">
                <a:sym typeface="Wingdings" pitchFamily="2" charset="2"/>
              </a:rPr>
              <a:t>   </a:t>
            </a:r>
            <a:r>
              <a:rPr lang="en-US" sz="3600" dirty="0" err="1">
                <a:sym typeface="Wingdings" pitchFamily="2" charset="2"/>
              </a:rPr>
              <a:t>Cl</a:t>
            </a:r>
            <a:r>
              <a:rPr lang="en-US" sz="3600" baseline="30000" dirty="0">
                <a:sym typeface="Wingdings" pitchFamily="2" charset="2"/>
              </a:rPr>
              <a:t>-</a:t>
            </a:r>
            <a:r>
              <a:rPr lang="en-US" sz="3600" dirty="0">
                <a:sym typeface="Wingdings" pitchFamily="2" charset="2"/>
              </a:rPr>
              <a:t>   +   H</a:t>
            </a:r>
            <a:r>
              <a:rPr lang="en-US" sz="3600" baseline="30000" dirty="0">
                <a:sym typeface="Wingdings" pitchFamily="2" charset="2"/>
              </a:rPr>
              <a:t>+</a:t>
            </a:r>
            <a:endParaRPr lang="en-US" sz="36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503461" y="1040959"/>
            <a:ext cx="6187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Wingdings" pitchFamily="2" charset="2"/>
              </a:rPr>
              <a:t>A strong acid like </a:t>
            </a:r>
            <a:r>
              <a:rPr lang="en-US" sz="3200" dirty="0" err="1">
                <a:sym typeface="Wingdings" pitchFamily="2" charset="2"/>
              </a:rPr>
              <a:t>HCl</a:t>
            </a:r>
            <a:r>
              <a:rPr lang="en-US" sz="3200" dirty="0">
                <a:sym typeface="Wingdings" pitchFamily="2" charset="2"/>
              </a:rPr>
              <a:t> will dissociate:</a:t>
            </a:r>
            <a:endParaRPr lang="en-US" sz="32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541561" y="2545909"/>
            <a:ext cx="5551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Wingdings" pitchFamily="2" charset="2"/>
              </a:rPr>
              <a:t>H</a:t>
            </a:r>
            <a:r>
              <a:rPr lang="en-US" sz="3200" baseline="30000" dirty="0"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does not freely exist in water.</a:t>
            </a:r>
            <a:endParaRPr lang="en-US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err="1"/>
              <a:t>Hydronium</a:t>
            </a:r>
            <a:r>
              <a:rPr lang="en-US" sz="4000" u="sng" dirty="0"/>
              <a:t> Ion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952345" y="1831571"/>
            <a:ext cx="3286128" cy="584200"/>
            <a:chOff x="1850" y="2137"/>
            <a:chExt cx="2070" cy="36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850" y="2137"/>
              <a:ext cx="20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AH          A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35669" y="3943350"/>
            <a:ext cx="53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ym typeface="Wingdings" pitchFamily="2" charset="2"/>
              </a:rPr>
              <a:t>HCl</a:t>
            </a:r>
            <a:r>
              <a:rPr lang="en-US" sz="3600" dirty="0">
                <a:sym typeface="Wingdings" pitchFamily="2" charset="2"/>
              </a:rPr>
              <a:t>   +  H</a:t>
            </a:r>
            <a:r>
              <a:rPr lang="en-US" sz="3600" baseline="-25000" dirty="0">
                <a:sym typeface="Wingdings" pitchFamily="2" charset="2"/>
              </a:rPr>
              <a:t>2</a:t>
            </a:r>
            <a:r>
              <a:rPr lang="en-US" sz="3600" dirty="0">
                <a:sym typeface="Wingdings" pitchFamily="2" charset="2"/>
              </a:rPr>
              <a:t>O 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3600" dirty="0">
                <a:sym typeface="Wingdings" pitchFamily="2" charset="2"/>
              </a:rPr>
              <a:t>   </a:t>
            </a:r>
            <a:r>
              <a:rPr lang="en-US" sz="3600" dirty="0" err="1">
                <a:sym typeface="Wingdings" pitchFamily="2" charset="2"/>
              </a:rPr>
              <a:t>Cl</a:t>
            </a:r>
            <a:r>
              <a:rPr lang="en-US" sz="3600" baseline="30000" dirty="0">
                <a:sym typeface="Wingdings" pitchFamily="2" charset="2"/>
              </a:rPr>
              <a:t>-</a:t>
            </a:r>
            <a:r>
              <a:rPr lang="en-US" sz="3600" dirty="0">
                <a:sym typeface="Wingdings" pitchFamily="2" charset="2"/>
              </a:rPr>
              <a:t>   +   H</a:t>
            </a:r>
            <a:r>
              <a:rPr lang="en-US" sz="3600" baseline="-25000" dirty="0">
                <a:sym typeface="Wingdings" pitchFamily="2" charset="2"/>
              </a:rPr>
              <a:t>3</a:t>
            </a:r>
            <a:r>
              <a:rPr lang="en-US" sz="3600" dirty="0">
                <a:sym typeface="Wingdings" pitchFamily="2" charset="2"/>
              </a:rPr>
              <a:t>O</a:t>
            </a:r>
            <a:r>
              <a:rPr lang="en-US" sz="3600" baseline="30000" dirty="0">
                <a:sym typeface="Wingdings" pitchFamily="2" charset="2"/>
              </a:rPr>
              <a:t>+</a:t>
            </a:r>
            <a:endParaRPr lang="en-US" sz="3600" baseline="30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77" y="1054306"/>
            <a:ext cx="7140977" cy="169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322861" y="5422459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ym typeface="Wingdings" pitchFamily="2" charset="2"/>
              </a:rPr>
              <a:t>HCl</a:t>
            </a:r>
            <a:r>
              <a:rPr lang="en-US" sz="3600" dirty="0">
                <a:sym typeface="Wingdings" pitchFamily="2" charset="2"/>
              </a:rPr>
              <a:t>  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3600" dirty="0">
                <a:sym typeface="Wingdings" pitchFamily="2" charset="2"/>
              </a:rPr>
              <a:t>   </a:t>
            </a:r>
            <a:r>
              <a:rPr lang="en-US" sz="3600" dirty="0" err="1">
                <a:sym typeface="Wingdings" pitchFamily="2" charset="2"/>
              </a:rPr>
              <a:t>Cl</a:t>
            </a:r>
            <a:r>
              <a:rPr lang="en-US" sz="3600" baseline="30000" dirty="0">
                <a:sym typeface="Wingdings" pitchFamily="2" charset="2"/>
              </a:rPr>
              <a:t>-</a:t>
            </a:r>
            <a:r>
              <a:rPr lang="en-US" sz="3600" dirty="0">
                <a:sym typeface="Wingdings" pitchFamily="2" charset="2"/>
              </a:rPr>
              <a:t>   +   H</a:t>
            </a:r>
            <a:r>
              <a:rPr lang="en-US" sz="3600" baseline="30000" dirty="0">
                <a:sym typeface="Wingdings" pitchFamily="2" charset="2"/>
              </a:rPr>
              <a:t>+</a:t>
            </a:r>
            <a:endParaRPr lang="en-US" sz="36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522511" y="3098359"/>
            <a:ext cx="3041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Chemical Reality:</a:t>
            </a:r>
            <a:endParaRPr lang="en-US" sz="3200" u="sng" baseline="30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611" y="4730462"/>
            <a:ext cx="4055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Chemical Bookkeeping:</a:t>
            </a:r>
            <a:endParaRPr lang="en-US" sz="3200" u="sng" baseline="30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378" y="6140939"/>
            <a:ext cx="2052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</a:t>
            </a:r>
            <a:r>
              <a:rPr lang="en-US" sz="3200" baseline="-25000" dirty="0">
                <a:solidFill>
                  <a:srgbClr val="0000FF"/>
                </a:solidFill>
              </a:rPr>
              <a:t>3</a:t>
            </a:r>
            <a:r>
              <a:rPr lang="en-US" sz="3200" dirty="0">
                <a:solidFill>
                  <a:srgbClr val="0000FF"/>
                </a:solidFill>
              </a:rPr>
              <a:t>O</a:t>
            </a:r>
            <a:r>
              <a:rPr lang="en-US" sz="3200" baseline="30000" dirty="0">
                <a:solidFill>
                  <a:srgbClr val="0000FF"/>
                </a:solidFill>
              </a:rPr>
              <a:t>+</a:t>
            </a:r>
            <a:r>
              <a:rPr lang="en-US" sz="3200" dirty="0">
                <a:solidFill>
                  <a:srgbClr val="0000FF"/>
                </a:solidFill>
              </a:rPr>
              <a:t>  ≈   H</a:t>
            </a:r>
            <a:r>
              <a:rPr lang="en-US" sz="3200" baseline="30000" dirty="0">
                <a:solidFill>
                  <a:srgbClr val="0000FF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167602" y="4902277"/>
            <a:ext cx="2407701" cy="20921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0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err="1"/>
              <a:t>Bronsted</a:t>
            </a:r>
            <a:r>
              <a:rPr lang="en-US" sz="4000" u="sng" dirty="0"/>
              <a:t> Acid and Base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3907" y="1114695"/>
            <a:ext cx="596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Bronsted</a:t>
            </a:r>
            <a:r>
              <a:rPr lang="en-US" sz="2000" b="1" dirty="0"/>
              <a:t> Acids- </a:t>
            </a:r>
            <a:r>
              <a:rPr lang="en-US" sz="2000" dirty="0"/>
              <a:t>able to </a:t>
            </a:r>
            <a:r>
              <a:rPr lang="en-US" sz="2000" u="sng" dirty="0">
                <a:solidFill>
                  <a:srgbClr val="FF0000"/>
                </a:solidFill>
              </a:rPr>
              <a:t>donate</a:t>
            </a:r>
            <a:r>
              <a:rPr lang="en-US" sz="2000" dirty="0"/>
              <a:t> protons in the form of hydrogen ions – protons – H</a:t>
            </a:r>
            <a:r>
              <a:rPr lang="en-US" sz="2000" baseline="30000" dirty="0"/>
              <a:t>+</a:t>
            </a:r>
            <a:r>
              <a:rPr lang="en-US" sz="2000" dirty="0"/>
              <a:t>.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952345" y="1831571"/>
            <a:ext cx="3286128" cy="584200"/>
            <a:chOff x="1850" y="2137"/>
            <a:chExt cx="2070" cy="36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850" y="2137"/>
              <a:ext cx="20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AH          A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3897" y="3799319"/>
            <a:ext cx="539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Bronsted</a:t>
            </a:r>
            <a:r>
              <a:rPr lang="en-US" sz="2000" b="1" dirty="0"/>
              <a:t> Base- </a:t>
            </a:r>
            <a:r>
              <a:rPr lang="en-US" sz="2000" dirty="0"/>
              <a:t>able to </a:t>
            </a:r>
            <a:r>
              <a:rPr lang="en-US" sz="2000" u="sng" dirty="0">
                <a:solidFill>
                  <a:srgbClr val="FF0000"/>
                </a:solidFill>
              </a:rPr>
              <a:t>accept</a:t>
            </a:r>
            <a:r>
              <a:rPr lang="en-US" sz="2000" dirty="0"/>
              <a:t> protons in the form of hydrogen ions or H</a:t>
            </a:r>
            <a:r>
              <a:rPr lang="en-US" sz="2000" baseline="30000" dirty="0"/>
              <a:t>+</a:t>
            </a:r>
            <a:r>
              <a:rPr lang="en-US" sz="2000" dirty="0"/>
              <a:t>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64460" y="4516640"/>
            <a:ext cx="3184528" cy="584200"/>
            <a:chOff x="1882" y="2137"/>
            <a:chExt cx="2006" cy="368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B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         BH</a:t>
              </a:r>
              <a:endParaRPr lang="en-US" altLang="en-US" sz="3200" baseline="30000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/>
                <a:t> 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76187" y="2553871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ym typeface="Wingdings" pitchFamily="2" charset="2"/>
              </a:rPr>
              <a:t>HCl</a:t>
            </a:r>
            <a:r>
              <a:rPr lang="en-US" sz="2400" dirty="0">
                <a:sym typeface="Wingdings" pitchFamily="2" charset="2"/>
              </a:rPr>
              <a:t>  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2400" dirty="0">
                <a:sym typeface="Wingdings" pitchFamily="2" charset="2"/>
              </a:rPr>
              <a:t>   </a:t>
            </a:r>
            <a:r>
              <a:rPr lang="en-US" sz="2400" dirty="0" err="1">
                <a:sym typeface="Wingdings" pitchFamily="2" charset="2"/>
              </a:rPr>
              <a:t>Cl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   +   H</a:t>
            </a:r>
            <a:r>
              <a:rPr lang="en-US" sz="2400" baseline="30000" dirty="0">
                <a:sym typeface="Wingdings" pitchFamily="2" charset="2"/>
              </a:rPr>
              <a:t>+</a:t>
            </a:r>
            <a:endParaRPr lang="en-US" sz="2400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2703323" y="3067045"/>
            <a:ext cx="352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3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H 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 C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H</a:t>
            </a:r>
            <a:r>
              <a:rPr lang="en-US" sz="2400" baseline="-25000" dirty="0">
                <a:sym typeface="Wingdings" pitchFamily="2" charset="2"/>
              </a:rPr>
              <a:t>3</a:t>
            </a:r>
            <a:r>
              <a:rPr lang="en-US" sz="2400" dirty="0">
                <a:sym typeface="Wingdings" pitchFamily="2" charset="2"/>
              </a:rPr>
              <a:t>O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   +   H</a:t>
            </a:r>
            <a:r>
              <a:rPr lang="en-US" sz="2400" baseline="30000" dirty="0">
                <a:sym typeface="Wingdings" pitchFamily="2" charset="2"/>
              </a:rPr>
              <a:t>+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2356" y="5225510"/>
            <a:ext cx="24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NH</a:t>
            </a:r>
            <a:r>
              <a:rPr lang="en-US" sz="2400" baseline="-25000" dirty="0"/>
              <a:t>3</a:t>
            </a:r>
            <a:r>
              <a:rPr lang="en-US" sz="2400" dirty="0"/>
              <a:t>  </a:t>
            </a:r>
            <a:r>
              <a:rPr lang="en-US" sz="2400" dirty="0">
                <a:sym typeface="Wingdings" pitchFamily="2" charset="2"/>
              </a:rPr>
              <a:t>+   H</a:t>
            </a:r>
            <a:r>
              <a:rPr lang="en-US" sz="2400" baseline="30000" dirty="0">
                <a:sym typeface="Wingdings" pitchFamily="2" charset="2"/>
              </a:rPr>
              <a:t>+ 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baseline="30000" dirty="0">
                <a:sym typeface="Wingdings" pitchFamily="2" charset="2"/>
              </a:rPr>
              <a:t>+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017476" y="5863100"/>
            <a:ext cx="2367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HO</a:t>
            </a:r>
            <a:r>
              <a:rPr lang="en-US" sz="2400" baseline="30000" dirty="0"/>
              <a:t>-</a:t>
            </a:r>
            <a:r>
              <a:rPr lang="en-US" sz="2400" dirty="0"/>
              <a:t>   </a:t>
            </a:r>
            <a:r>
              <a:rPr lang="en-US" sz="2400" dirty="0">
                <a:sym typeface="Wingdings" pitchFamily="2" charset="2"/>
              </a:rPr>
              <a:t>+   H</a:t>
            </a:r>
            <a:r>
              <a:rPr lang="en-US" sz="2400" baseline="30000" dirty="0">
                <a:sym typeface="Wingdings" pitchFamily="2" charset="2"/>
              </a:rPr>
              <a:t>+  </a:t>
            </a:r>
            <a:r>
              <a:rPr lang="en-US" sz="1600" dirty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>
                <a:sym typeface="Wingdings" pitchFamily="2" charset="2"/>
              </a:rPr>
              <a:t>O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Conjugate Acid-Base Pairs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idx="1"/>
          </p:nvPr>
        </p:nvSpPr>
        <p:spPr>
          <a:xfrm>
            <a:off x="143755" y="1132577"/>
            <a:ext cx="7162800" cy="5198346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Consider the ionization of </a:t>
            </a:r>
            <a:r>
              <a:rPr lang="en-US" altLang="en-US" sz="2800" dirty="0" err="1"/>
              <a:t>HCl</a:t>
            </a:r>
            <a:r>
              <a:rPr lang="en-US" altLang="en-US" sz="2800" dirty="0"/>
              <a:t>:</a:t>
            </a:r>
          </a:p>
          <a:p>
            <a:pPr marL="338138" indent="-338138" algn="ctr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altLang="en-US" sz="2800" b="1" dirty="0">
                <a:solidFill>
                  <a:srgbClr val="008000"/>
                </a:solidFill>
              </a:rPr>
              <a:t>HCl</a:t>
            </a:r>
            <a:r>
              <a:rPr lang="en-US" altLang="en-US" sz="2800" b="1" baseline="-25000" dirty="0">
                <a:solidFill>
                  <a:srgbClr val="008000"/>
                </a:solidFill>
              </a:rPr>
              <a:t>(</a:t>
            </a:r>
            <a:r>
              <a:rPr lang="en-US" altLang="en-US" sz="2800" b="1" i="1" baseline="-25000" dirty="0">
                <a:solidFill>
                  <a:srgbClr val="008000"/>
                </a:solidFill>
              </a:rPr>
              <a:t>g</a:t>
            </a:r>
            <a:r>
              <a:rPr lang="en-US" altLang="en-US" sz="2800" b="1" baseline="-25000" dirty="0">
                <a:solidFill>
                  <a:srgbClr val="008000"/>
                </a:solidFill>
              </a:rPr>
              <a:t>)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/>
              <a:t>+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</a:rPr>
              <a:t>H</a:t>
            </a:r>
            <a:r>
              <a:rPr lang="en-US" altLang="en-US" sz="2800" b="1" baseline="-16000" dirty="0">
                <a:solidFill>
                  <a:srgbClr val="7030A0"/>
                </a:solidFill>
              </a:rPr>
              <a:t>2</a:t>
            </a:r>
            <a:r>
              <a:rPr lang="en-US" altLang="en-US" sz="2800" b="1" dirty="0">
                <a:solidFill>
                  <a:srgbClr val="7030A0"/>
                </a:solidFill>
              </a:rPr>
              <a:t>O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(</a:t>
            </a:r>
            <a:r>
              <a:rPr lang="en-US" altLang="en-US" sz="2800" b="1" i="1" baseline="-25000" dirty="0">
                <a:solidFill>
                  <a:srgbClr val="7030A0"/>
                </a:solidFill>
              </a:rPr>
              <a:t>l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)</a:t>
            </a:r>
            <a:r>
              <a:rPr lang="en-US" altLang="en-US" sz="2800" b="1" dirty="0">
                <a:solidFill>
                  <a:srgbClr val="0070C0"/>
                </a:solidFill>
              </a:rPr>
              <a:t>  </a:t>
            </a:r>
            <a:r>
              <a:rPr lang="en-US" altLang="en-US" sz="2800" b="1" dirty="0">
                <a:sym typeface="Symbol"/>
              </a:rPr>
              <a:t></a:t>
            </a:r>
            <a:r>
              <a:rPr lang="en-US" altLang="en-US" sz="2800" dirty="0">
                <a:sym typeface="Symbol"/>
              </a:rPr>
              <a:t>  Cl</a:t>
            </a:r>
            <a:r>
              <a:rPr lang="en-US" altLang="en-US" sz="2800" baseline="30000" dirty="0">
                <a:sym typeface="Symbol"/>
              </a:rPr>
              <a:t>–</a:t>
            </a:r>
            <a:r>
              <a:rPr lang="en-US" altLang="en-US" sz="2800" baseline="-25000" dirty="0">
                <a:sym typeface="Symbol"/>
              </a:rPr>
              <a:t>(</a:t>
            </a:r>
            <a:r>
              <a:rPr lang="en-US" altLang="en-US" sz="2800" i="1" baseline="-25000" dirty="0">
                <a:sym typeface="Symbol"/>
              </a:rPr>
              <a:t>aq</a:t>
            </a:r>
            <a:r>
              <a:rPr lang="en-US" altLang="en-US" sz="2800" baseline="-25000" dirty="0">
                <a:sym typeface="Symbol"/>
              </a:rPr>
              <a:t>)</a:t>
            </a:r>
            <a:r>
              <a:rPr lang="en-US" altLang="en-US" sz="2800" dirty="0">
                <a:sym typeface="Symbol"/>
              </a:rPr>
              <a:t> + H</a:t>
            </a:r>
            <a:r>
              <a:rPr lang="en-US" altLang="en-US" sz="2800" baseline="-16000" dirty="0">
                <a:sym typeface="Symbol"/>
              </a:rPr>
              <a:t>3</a:t>
            </a:r>
            <a:r>
              <a:rPr lang="en-US" altLang="en-US" sz="2800" dirty="0">
                <a:sym typeface="Symbol"/>
              </a:rPr>
              <a:t>O</a:t>
            </a:r>
            <a:r>
              <a:rPr lang="en-US" altLang="en-US" sz="2800" baseline="30000" dirty="0">
                <a:sym typeface="Symbol"/>
              </a:rPr>
              <a:t>+</a:t>
            </a:r>
            <a:r>
              <a:rPr lang="en-US" altLang="en-US" sz="2800" baseline="-25000" dirty="0">
                <a:sym typeface="Symbol"/>
              </a:rPr>
              <a:t>(</a:t>
            </a:r>
            <a:r>
              <a:rPr lang="en-US" altLang="en-US" sz="2800" i="1" baseline="-25000" dirty="0">
                <a:sym typeface="Symbol"/>
              </a:rPr>
              <a:t>aq</a:t>
            </a:r>
            <a:r>
              <a:rPr lang="en-US" altLang="en-US" sz="2800" baseline="-25000" dirty="0">
                <a:sym typeface="Symbol"/>
              </a:rPr>
              <a:t>)</a:t>
            </a:r>
            <a:endParaRPr lang="en-US" altLang="en-US" sz="2800" baseline="-25000" dirty="0"/>
          </a:p>
          <a:p>
            <a:pPr marL="571500" lvl="1" indent="-279400">
              <a:spcBef>
                <a:spcPts val="12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 err="1"/>
              <a:t>HCl</a:t>
            </a:r>
            <a:r>
              <a:rPr lang="en-US" altLang="en-US" sz="2400" dirty="0"/>
              <a:t> donates a proton, thus it is an </a:t>
            </a:r>
            <a:r>
              <a:rPr lang="en-US" altLang="en-US" sz="2400" b="1" dirty="0">
                <a:solidFill>
                  <a:srgbClr val="008000"/>
                </a:solidFill>
              </a:rPr>
              <a:t>acid</a:t>
            </a:r>
            <a:r>
              <a:rPr lang="en-US" altLang="en-US" sz="2400" dirty="0"/>
              <a:t>.</a:t>
            </a:r>
          </a:p>
          <a:p>
            <a:pPr marL="571500" lvl="1" indent="-279400"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H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O accepts a proton and is a </a:t>
            </a:r>
            <a:r>
              <a:rPr lang="en-US" altLang="en-US" sz="2400" b="1" dirty="0">
                <a:solidFill>
                  <a:srgbClr val="7030A0"/>
                </a:solidFill>
              </a:rPr>
              <a:t>base</a:t>
            </a:r>
            <a:r>
              <a:rPr lang="en-US" altLang="en-US" sz="2400" dirty="0"/>
              <a:t>.</a:t>
            </a:r>
          </a:p>
          <a:p>
            <a:pPr marL="338138" indent="-338138">
              <a:spcBef>
                <a:spcPts val="18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Now, consider the reverse reaction:</a:t>
            </a:r>
          </a:p>
          <a:p>
            <a:pPr marL="338138" indent="-338138" algn="ctr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altLang="en-US" sz="2800" dirty="0" err="1"/>
              <a:t>HCl</a:t>
            </a:r>
            <a:r>
              <a:rPr lang="en-US" altLang="en-US" sz="2800" baseline="-25000" dirty="0"/>
              <a:t>(</a:t>
            </a:r>
            <a:r>
              <a:rPr lang="en-US" altLang="en-US" sz="2800" i="1" baseline="-25000" dirty="0"/>
              <a:t>g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 + H</a:t>
            </a:r>
            <a:r>
              <a:rPr lang="en-US" altLang="en-US" sz="2800" baseline="-16000" dirty="0"/>
              <a:t>2</a:t>
            </a:r>
            <a:r>
              <a:rPr lang="en-US" altLang="en-US" sz="2800" dirty="0"/>
              <a:t>O</a:t>
            </a:r>
            <a:r>
              <a:rPr lang="en-US" altLang="en-US" sz="2800" baseline="-25000" dirty="0"/>
              <a:t>(</a:t>
            </a:r>
            <a:r>
              <a:rPr lang="en-US" altLang="en-US" sz="2800" i="1" baseline="-25000" dirty="0"/>
              <a:t>l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  </a:t>
            </a:r>
            <a:r>
              <a:rPr lang="en-US" altLang="en-US" sz="2800" b="1" dirty="0">
                <a:sym typeface="Symbol"/>
              </a:rPr>
              <a:t> </a:t>
            </a:r>
            <a:r>
              <a:rPr lang="en-US" altLang="en-US" sz="2800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sym typeface="Symbol"/>
              </a:rPr>
              <a:t>Cl</a:t>
            </a:r>
            <a:r>
              <a:rPr lang="en-US" altLang="en-US" sz="2800" b="1" baseline="30000" dirty="0">
                <a:solidFill>
                  <a:srgbClr val="7030A0"/>
                </a:solidFill>
                <a:sym typeface="Symbol"/>
              </a:rPr>
              <a:t>–</a:t>
            </a:r>
            <a:r>
              <a:rPr lang="en-US" altLang="en-US" sz="2800" b="1" baseline="-250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altLang="en-US" sz="2800" b="1" i="1" baseline="-25000" dirty="0">
                <a:solidFill>
                  <a:srgbClr val="7030A0"/>
                </a:solidFill>
                <a:sym typeface="Symbol"/>
              </a:rPr>
              <a:t>aq</a:t>
            </a:r>
            <a:r>
              <a:rPr lang="en-US" altLang="en-US" sz="2800" b="1" baseline="-25000" dirty="0">
                <a:solidFill>
                  <a:srgbClr val="7030A0"/>
                </a:solidFill>
                <a:sym typeface="Symbol"/>
              </a:rPr>
              <a:t>)</a:t>
            </a:r>
            <a:r>
              <a:rPr lang="en-US" altLang="en-US" sz="2800" b="1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altLang="en-US" sz="2800" b="1" dirty="0">
                <a:sym typeface="Symbol"/>
              </a:rPr>
              <a:t>+</a:t>
            </a:r>
            <a:r>
              <a:rPr lang="en-US" altLang="en-US" sz="2800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altLang="en-US" sz="2800" b="1" dirty="0">
                <a:solidFill>
                  <a:srgbClr val="008000"/>
                </a:solidFill>
                <a:sym typeface="Symbol"/>
              </a:rPr>
              <a:t>H</a:t>
            </a:r>
            <a:r>
              <a:rPr lang="en-US" altLang="en-US" sz="2800" b="1" baseline="-16000" dirty="0">
                <a:solidFill>
                  <a:srgbClr val="008000"/>
                </a:solidFill>
                <a:sym typeface="Symbol"/>
              </a:rPr>
              <a:t>3</a:t>
            </a:r>
            <a:r>
              <a:rPr lang="en-US" altLang="en-US" sz="2800" b="1" dirty="0">
                <a:solidFill>
                  <a:srgbClr val="008000"/>
                </a:solidFill>
                <a:sym typeface="Symbol"/>
              </a:rPr>
              <a:t>O</a:t>
            </a:r>
            <a:r>
              <a:rPr lang="en-US" altLang="en-US" sz="2800" b="1" baseline="300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altLang="en-US" sz="2800" b="1" baseline="-250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altLang="en-US" sz="2800" b="1" i="1" baseline="-25000" dirty="0">
                <a:solidFill>
                  <a:srgbClr val="008000"/>
                </a:solidFill>
                <a:sym typeface="Symbol"/>
              </a:rPr>
              <a:t>aq</a:t>
            </a:r>
            <a:r>
              <a:rPr lang="en-US" altLang="en-US" sz="2800" b="1" baseline="-25000" dirty="0">
                <a:solidFill>
                  <a:srgbClr val="008000"/>
                </a:solidFill>
                <a:sym typeface="Symbol"/>
              </a:rPr>
              <a:t>)</a:t>
            </a:r>
            <a:endParaRPr lang="en-US" altLang="en-US" sz="2800" baseline="-25000" dirty="0">
              <a:solidFill>
                <a:srgbClr val="008000"/>
              </a:solidFill>
            </a:endParaRPr>
          </a:p>
          <a:p>
            <a:pPr marL="571500" lvl="1" indent="-279400">
              <a:spcBef>
                <a:spcPts val="12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Cl</a:t>
            </a:r>
            <a:r>
              <a:rPr lang="en-US" altLang="en-US" sz="2400" baseline="30000" dirty="0"/>
              <a:t>–</a:t>
            </a:r>
            <a:r>
              <a:rPr lang="en-US" altLang="en-US" sz="2400" dirty="0"/>
              <a:t> acts as a </a:t>
            </a:r>
            <a:r>
              <a:rPr lang="en-US" altLang="en-US" sz="2400" b="1" dirty="0">
                <a:solidFill>
                  <a:srgbClr val="7030A0"/>
                </a:solidFill>
              </a:rPr>
              <a:t>base</a:t>
            </a:r>
            <a:r>
              <a:rPr lang="en-US" altLang="en-US" sz="2400" dirty="0"/>
              <a:t> because it accepts a proton from H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O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, an </a:t>
            </a:r>
            <a:r>
              <a:rPr lang="en-US" altLang="en-US" sz="2400" b="1" dirty="0">
                <a:solidFill>
                  <a:srgbClr val="008000"/>
                </a:solidFill>
              </a:rPr>
              <a:t>acid</a:t>
            </a:r>
            <a:r>
              <a:rPr lang="en-US" altLang="en-US" sz="2400" dirty="0"/>
              <a:t>.</a:t>
            </a:r>
          </a:p>
          <a:p>
            <a:pPr marL="338138" lvl="1" indent="-338138">
              <a:spcBef>
                <a:spcPts val="18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dirty="0"/>
              <a:t>Therefore, </a:t>
            </a:r>
            <a:r>
              <a:rPr lang="en-US" altLang="en-US" dirty="0" err="1"/>
              <a:t>HCl</a:t>
            </a:r>
            <a:r>
              <a:rPr lang="en-US" altLang="en-US" dirty="0"/>
              <a:t> is an acid, but after loosing a proton, Cl</a:t>
            </a:r>
            <a:r>
              <a:rPr lang="en-US" altLang="en-US" baseline="30000" dirty="0"/>
              <a:t>–</a:t>
            </a:r>
            <a:r>
              <a:rPr lang="en-US" altLang="en-US" dirty="0"/>
              <a:t> is a base.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47819" y="1331568"/>
            <a:ext cx="2433484" cy="16316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ø</a:t>
            </a:r>
            <a:r>
              <a:rPr lang="en-US" sz="2000" dirty="0" err="1">
                <a:solidFill>
                  <a:schemeClr val="tx1"/>
                </a:solidFill>
              </a:rPr>
              <a:t>nsted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acid </a:t>
            </a:r>
            <a:r>
              <a:rPr lang="en-US" sz="2000" dirty="0">
                <a:solidFill>
                  <a:schemeClr val="tx1"/>
                </a:solidFill>
              </a:rPr>
              <a:t>is a </a:t>
            </a:r>
            <a:r>
              <a:rPr lang="en-US" sz="2000" u="sng" dirty="0">
                <a:solidFill>
                  <a:schemeClr val="tx1"/>
                </a:solidFill>
              </a:rPr>
              <a:t>proton donor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ø</a:t>
            </a:r>
            <a:r>
              <a:rPr lang="en-US" sz="2000" dirty="0" err="1">
                <a:solidFill>
                  <a:schemeClr val="tx1"/>
                </a:solidFill>
              </a:rPr>
              <a:t>nsted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base</a:t>
            </a:r>
            <a:r>
              <a:rPr lang="en-US" sz="2000" dirty="0">
                <a:solidFill>
                  <a:schemeClr val="tx1"/>
                </a:solidFill>
              </a:rPr>
              <a:t> is a </a:t>
            </a:r>
            <a:r>
              <a:rPr lang="en-US" sz="2000" u="sng" dirty="0">
                <a:solidFill>
                  <a:schemeClr val="tx1"/>
                </a:solidFill>
              </a:rPr>
              <a:t>proton acceptor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Conjugate Acid-Base Pairs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idx="1"/>
          </p:nvPr>
        </p:nvSpPr>
        <p:spPr>
          <a:xfrm>
            <a:off x="162239" y="1269253"/>
            <a:ext cx="8686801" cy="4939814"/>
          </a:xfrm>
        </p:spPr>
        <p:txBody>
          <a:bodyPr wrap="square">
            <a:spAutoFit/>
          </a:bodyPr>
          <a:lstStyle/>
          <a:p>
            <a:pPr marL="338138" indent="-338138" algn="ctr">
              <a:spcBef>
                <a:spcPts val="600"/>
              </a:spcBef>
              <a:buClr>
                <a:srgbClr val="FF0000"/>
              </a:buClr>
              <a:buSzPct val="120000"/>
              <a:buNone/>
            </a:pPr>
            <a:r>
              <a:rPr lang="en-US" altLang="en-US" sz="2800" b="1" dirty="0" err="1">
                <a:solidFill>
                  <a:srgbClr val="008000"/>
                </a:solidFill>
              </a:rPr>
              <a:t>HCl</a:t>
            </a:r>
            <a:r>
              <a:rPr lang="en-US" altLang="en-US" sz="2800" b="1" baseline="-25000" dirty="0">
                <a:solidFill>
                  <a:srgbClr val="008000"/>
                </a:solidFill>
              </a:rPr>
              <a:t>(</a:t>
            </a:r>
            <a:r>
              <a:rPr lang="en-US" altLang="en-US" sz="2800" b="1" i="1" baseline="-25000" dirty="0">
                <a:solidFill>
                  <a:srgbClr val="008000"/>
                </a:solidFill>
              </a:rPr>
              <a:t>g</a:t>
            </a:r>
            <a:r>
              <a:rPr lang="en-US" altLang="en-US" sz="2800" b="1" baseline="-25000" dirty="0">
                <a:solidFill>
                  <a:srgbClr val="008000"/>
                </a:solidFill>
              </a:rPr>
              <a:t>)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/>
              <a:t>+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</a:rPr>
              <a:t>H</a:t>
            </a:r>
            <a:r>
              <a:rPr lang="en-US" altLang="en-US" sz="2800" b="1" baseline="-16000" dirty="0">
                <a:solidFill>
                  <a:srgbClr val="7030A0"/>
                </a:solidFill>
              </a:rPr>
              <a:t>2</a:t>
            </a:r>
            <a:r>
              <a:rPr lang="en-US" altLang="en-US" sz="2800" b="1" dirty="0">
                <a:solidFill>
                  <a:srgbClr val="7030A0"/>
                </a:solidFill>
              </a:rPr>
              <a:t>O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(</a:t>
            </a:r>
            <a:r>
              <a:rPr lang="en-US" altLang="en-US" sz="2800" b="1" i="1" baseline="-25000" dirty="0">
                <a:solidFill>
                  <a:srgbClr val="7030A0"/>
                </a:solidFill>
              </a:rPr>
              <a:t>l</a:t>
            </a:r>
            <a:r>
              <a:rPr lang="en-US" altLang="en-US" sz="2800" b="1" baseline="-25000" dirty="0">
                <a:solidFill>
                  <a:srgbClr val="7030A0"/>
                </a:solidFill>
              </a:rPr>
              <a:t>)</a:t>
            </a:r>
            <a:r>
              <a:rPr lang="en-US" altLang="en-US" sz="2800" b="1" dirty="0">
                <a:solidFill>
                  <a:srgbClr val="0070C0"/>
                </a:solidFill>
              </a:rPr>
              <a:t>  </a:t>
            </a:r>
            <a:r>
              <a:rPr lang="en-US" altLang="en-US" sz="2800" b="1" dirty="0">
                <a:sym typeface="Symbol"/>
              </a:rPr>
              <a:t></a:t>
            </a:r>
            <a:r>
              <a:rPr lang="en-US" altLang="en-US" sz="2800" dirty="0">
                <a:sym typeface="Symbol"/>
              </a:rPr>
              <a:t>  </a:t>
            </a:r>
            <a:r>
              <a:rPr lang="en-US" altLang="en-US" sz="2800" b="1" dirty="0">
                <a:solidFill>
                  <a:srgbClr val="7030A0"/>
                </a:solidFill>
                <a:sym typeface="Symbol"/>
              </a:rPr>
              <a:t>Cl</a:t>
            </a:r>
            <a:r>
              <a:rPr lang="en-US" altLang="en-US" sz="2800" b="1" baseline="30000" dirty="0">
                <a:solidFill>
                  <a:srgbClr val="7030A0"/>
                </a:solidFill>
                <a:sym typeface="Symbol"/>
              </a:rPr>
              <a:t>–</a:t>
            </a:r>
            <a:r>
              <a:rPr lang="en-US" altLang="en-US" sz="2800" b="1" baseline="-250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altLang="en-US" sz="2800" b="1" i="1" baseline="-25000" dirty="0" err="1">
                <a:solidFill>
                  <a:srgbClr val="7030A0"/>
                </a:solidFill>
                <a:sym typeface="Symbol"/>
              </a:rPr>
              <a:t>aq</a:t>
            </a:r>
            <a:r>
              <a:rPr lang="en-US" altLang="en-US" sz="2800" b="1" baseline="-25000" dirty="0">
                <a:solidFill>
                  <a:srgbClr val="7030A0"/>
                </a:solidFill>
                <a:sym typeface="Symbol"/>
              </a:rPr>
              <a:t>)</a:t>
            </a:r>
            <a:r>
              <a:rPr lang="en-US" altLang="en-US" sz="2800" b="1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altLang="en-US" sz="2800" b="1" dirty="0">
                <a:sym typeface="Symbol"/>
              </a:rPr>
              <a:t>+ </a:t>
            </a:r>
            <a:r>
              <a:rPr lang="en-US" altLang="en-US" sz="2800" b="1" dirty="0">
                <a:solidFill>
                  <a:srgbClr val="008000"/>
                </a:solidFill>
                <a:sym typeface="Symbol"/>
              </a:rPr>
              <a:t>H</a:t>
            </a:r>
            <a:r>
              <a:rPr lang="en-US" altLang="en-US" sz="2800" b="1" baseline="-16000" dirty="0">
                <a:solidFill>
                  <a:srgbClr val="008000"/>
                </a:solidFill>
                <a:sym typeface="Symbol"/>
              </a:rPr>
              <a:t>3</a:t>
            </a:r>
            <a:r>
              <a:rPr lang="en-US" altLang="en-US" sz="2800" b="1" dirty="0">
                <a:solidFill>
                  <a:srgbClr val="008000"/>
                </a:solidFill>
                <a:sym typeface="Symbol"/>
              </a:rPr>
              <a:t>O</a:t>
            </a:r>
            <a:r>
              <a:rPr lang="en-US" altLang="en-US" sz="2800" b="1" baseline="30000" dirty="0">
                <a:solidFill>
                  <a:srgbClr val="008000"/>
                </a:solidFill>
                <a:sym typeface="Symbol"/>
              </a:rPr>
              <a:t>+</a:t>
            </a:r>
            <a:r>
              <a:rPr lang="en-US" altLang="en-US" sz="2800" b="1" baseline="-25000" dirty="0">
                <a:solidFill>
                  <a:srgbClr val="008000"/>
                </a:solidFill>
                <a:sym typeface="Symbol"/>
              </a:rPr>
              <a:t>(</a:t>
            </a:r>
            <a:r>
              <a:rPr lang="en-US" altLang="en-US" sz="2800" b="1" i="1" baseline="-25000" dirty="0" err="1">
                <a:solidFill>
                  <a:srgbClr val="008000"/>
                </a:solidFill>
                <a:sym typeface="Symbol"/>
              </a:rPr>
              <a:t>aq</a:t>
            </a:r>
            <a:r>
              <a:rPr lang="en-US" altLang="en-US" sz="2800" b="1" baseline="-25000" dirty="0">
                <a:solidFill>
                  <a:srgbClr val="008000"/>
                </a:solidFill>
                <a:sym typeface="Symbol"/>
              </a:rPr>
              <a:t>)</a:t>
            </a:r>
            <a:endParaRPr lang="en-US" altLang="en-US" sz="2800" b="1" baseline="-25000" dirty="0">
              <a:solidFill>
                <a:srgbClr val="008000"/>
              </a:solidFill>
            </a:endParaRPr>
          </a:p>
          <a:p>
            <a:pPr marL="338138" lvl="1" indent="-338138">
              <a:spcBef>
                <a:spcPts val="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4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38138" lvl="1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b="1" dirty="0" err="1">
                <a:solidFill>
                  <a:srgbClr val="008000"/>
                </a:solidFill>
              </a:rPr>
              <a:t>HCl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7030A0"/>
                </a:solidFill>
              </a:rPr>
              <a:t>Cl</a:t>
            </a:r>
            <a:r>
              <a:rPr lang="en-US" altLang="en-US" sz="2400" b="1" baseline="30000" dirty="0">
                <a:solidFill>
                  <a:srgbClr val="7030A0"/>
                </a:solidFill>
              </a:rPr>
              <a:t>–</a:t>
            </a:r>
            <a:r>
              <a:rPr lang="en-US" altLang="en-US" sz="2400" dirty="0"/>
              <a:t> are a </a:t>
            </a:r>
            <a:r>
              <a:rPr lang="en-US" altLang="en-US" sz="2400" b="1" dirty="0">
                <a:solidFill>
                  <a:srgbClr val="0000FF"/>
                </a:solidFill>
              </a:rPr>
              <a:t>conjugate acid-base pair</a:t>
            </a:r>
            <a:r>
              <a:rPr lang="en-US" altLang="en-US" sz="2400" dirty="0"/>
              <a:t>:</a:t>
            </a:r>
          </a:p>
          <a:p>
            <a:pPr marL="603314" lvl="2" indent="-338138">
              <a:spcBef>
                <a:spcPts val="6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en-US" sz="2000" b="1" dirty="0" err="1">
                <a:solidFill>
                  <a:srgbClr val="008000"/>
                </a:solidFill>
              </a:rPr>
              <a:t>HCl</a:t>
            </a:r>
            <a:r>
              <a:rPr lang="en-US" altLang="en-US" sz="2000" dirty="0"/>
              <a:t> is a conjugate acid of </a:t>
            </a:r>
            <a:r>
              <a:rPr lang="en-US" altLang="en-US" sz="2000" b="1" dirty="0">
                <a:solidFill>
                  <a:srgbClr val="7030A0"/>
                </a:solidFill>
              </a:rPr>
              <a:t>Cl</a:t>
            </a:r>
            <a:r>
              <a:rPr lang="en-US" altLang="en-US" sz="2000" b="1" baseline="30000" dirty="0">
                <a:solidFill>
                  <a:srgbClr val="7030A0"/>
                </a:solidFill>
              </a:rPr>
              <a:t>–</a:t>
            </a:r>
          </a:p>
          <a:p>
            <a:pPr marL="603314" lvl="2" indent="-338138">
              <a:spcBef>
                <a:spcPts val="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srgbClr val="7030A0"/>
                </a:solidFill>
              </a:rPr>
              <a:t>Cl</a:t>
            </a:r>
            <a:r>
              <a:rPr lang="en-US" altLang="en-US" sz="2000" b="1" baseline="30000" dirty="0">
                <a:solidFill>
                  <a:srgbClr val="7030A0"/>
                </a:solidFill>
              </a:rPr>
              <a:t>–</a:t>
            </a:r>
            <a:r>
              <a:rPr lang="en-US" altLang="en-US" sz="2000" dirty="0"/>
              <a:t> is a conjugate base of </a:t>
            </a:r>
            <a:r>
              <a:rPr lang="en-US" altLang="en-US" sz="2000" b="1" dirty="0" err="1">
                <a:solidFill>
                  <a:srgbClr val="008000"/>
                </a:solidFill>
              </a:rPr>
              <a:t>HCl</a:t>
            </a:r>
            <a:endParaRPr lang="en-US" altLang="en-US" sz="2000" b="1" dirty="0">
              <a:solidFill>
                <a:srgbClr val="008000"/>
              </a:solidFill>
            </a:endParaRPr>
          </a:p>
          <a:p>
            <a:pPr marL="338138" lvl="1" indent="-338138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1200" b="1" dirty="0">
              <a:solidFill>
                <a:srgbClr val="7030A0"/>
              </a:solidFill>
            </a:endParaRPr>
          </a:p>
          <a:p>
            <a:pPr marL="338138" lvl="1" indent="-338138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rgbClr val="7030A0"/>
                </a:solidFill>
              </a:rPr>
              <a:t>H</a:t>
            </a:r>
            <a:r>
              <a:rPr lang="en-US" altLang="en-US" sz="2400" b="1" baseline="-16000" dirty="0">
                <a:solidFill>
                  <a:srgbClr val="7030A0"/>
                </a:solidFill>
              </a:rPr>
              <a:t>2</a:t>
            </a:r>
            <a:r>
              <a:rPr lang="en-US" altLang="en-US" sz="2400" b="1" dirty="0">
                <a:solidFill>
                  <a:srgbClr val="7030A0"/>
                </a:solidFill>
              </a:rPr>
              <a:t>O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r>
              <a:rPr lang="en-US" altLang="en-US" sz="2400" b="1" baseline="-16000" dirty="0">
                <a:solidFill>
                  <a:srgbClr val="008000"/>
                </a:solidFill>
              </a:rPr>
              <a:t>3</a:t>
            </a:r>
            <a:r>
              <a:rPr lang="en-US" altLang="en-US" sz="2400" b="1" dirty="0">
                <a:solidFill>
                  <a:srgbClr val="008000"/>
                </a:solidFill>
              </a:rPr>
              <a:t>O</a:t>
            </a:r>
            <a:r>
              <a:rPr lang="en-US" altLang="en-US" sz="2400" b="1" baseline="30000" dirty="0">
                <a:solidFill>
                  <a:srgbClr val="008000"/>
                </a:solidFill>
              </a:rPr>
              <a:t>+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/>
              <a:t>are also a conjugate acid-base pair.</a:t>
            </a:r>
          </a:p>
          <a:p>
            <a:pPr marL="338138" lvl="1" indent="-338138">
              <a:spcBef>
                <a:spcPts val="18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1200" dirty="0"/>
          </a:p>
          <a:p>
            <a:pPr marL="338138" lvl="1" indent="-338138">
              <a:spcBef>
                <a:spcPts val="18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In a </a:t>
            </a:r>
            <a:r>
              <a:rPr lang="en-US" altLang="en-US" sz="2400" dirty="0" err="1"/>
              <a:t>Brønsted</a:t>
            </a:r>
            <a:r>
              <a:rPr lang="en-US" altLang="en-US" sz="2400" dirty="0"/>
              <a:t>-Lowry acid-base reaction, an acid and a base react to form their conjugate base and conjugate acid, respectively.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1361772" y="1757231"/>
            <a:ext cx="1143000" cy="538609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338138" marR="0" lvl="0" indent="-3381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en-US" altLang="en-US" sz="2600" i="0" u="none" strike="noStrike" kern="1200" cap="none" spc="0" normalizeH="0" baseline="-16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6091080" y="1762440"/>
            <a:ext cx="1143000" cy="538609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338138" marR="0" lvl="0" indent="-3381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en-US" altLang="en-US" sz="2600" i="0" u="none" strike="noStrike" kern="1200" cap="none" spc="0" normalizeH="0" baseline="-16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4719480" y="1767649"/>
            <a:ext cx="1143000" cy="538609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338138" marR="0" lvl="0" indent="-3381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US" altLang="en-US" sz="2600" i="0" u="none" strike="noStrike" kern="1200" cap="none" spc="0" normalizeH="0" baseline="-16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2698956" y="1772858"/>
            <a:ext cx="1143000" cy="538609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338138" marR="0" lvl="0" indent="-3381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tabLst/>
              <a:defRPr/>
            </a:pPr>
            <a:r>
              <a:rPr kumimoji="0" lang="en-US" altLang="en-US" sz="26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US" altLang="en-US" sz="2600" i="0" u="none" strike="noStrike" kern="1200" cap="none" spc="0" normalizeH="0" baseline="-16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Conjugate Acid-Base Pairs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1513" y="1123348"/>
            <a:ext cx="5257800" cy="2895600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5335" y="4490887"/>
            <a:ext cx="754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reaction of HF and H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O,</a:t>
            </a:r>
          </a:p>
          <a:p>
            <a:pPr lvl="0">
              <a:buClr>
                <a:srgbClr val="DC7004"/>
              </a:buClr>
              <a:buSzTx/>
              <a:buFontTx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HF/F</a:t>
            </a:r>
            <a:r>
              <a:rPr lang="en-US" kern="0" baseline="30000" dirty="0">
                <a:solidFill>
                  <a:srgbClr val="000000"/>
                </a:solidFill>
                <a:cs typeface="Arial" charset="0"/>
              </a:rPr>
              <a:t>−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 is 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 conjugate acid-base pair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</a:p>
          <a:p>
            <a:pPr lvl="0">
              <a:buClr>
                <a:srgbClr val="DC7004"/>
              </a:buClr>
              <a:buSzTx/>
              <a:buFontTx/>
              <a:buChar char="•"/>
            </a:pPr>
            <a:r>
              <a:rPr lang="en-US" kern="0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cs typeface="Arial" charset="0"/>
              </a:rPr>
              <a:t>O/H</a:t>
            </a:r>
            <a:r>
              <a:rPr lang="en-US" kern="0" baseline="-25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kern="0" dirty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kern="0" baseline="30000" dirty="0">
                <a:solidFill>
                  <a:srgbClr val="000000"/>
                </a:solidFill>
                <a:cs typeface="Arial" charset="0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is the other conjugate acid-base pair.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C7004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Each pair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related by a loss and gain of H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839" y="2772697"/>
            <a:ext cx="6725264" cy="1415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94603" y="1061884"/>
            <a:ext cx="6725264" cy="1096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4603" y="1447803"/>
            <a:ext cx="6061603" cy="2133663"/>
          </a:xfrm>
          <a:prstGeom prst="rect">
            <a:avLst/>
          </a:prstGeom>
          <a:noFill/>
          <a:ln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Conjugate Acid-Base Pairs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5335" y="4490887"/>
            <a:ext cx="754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9966"/>
              </a:buClr>
              <a:buSzTx/>
              <a:buFontTx/>
              <a:buNone/>
            </a:pPr>
            <a:r>
              <a:rPr lang="en-US" dirty="0"/>
              <a:t>In the reaction of NH</a:t>
            </a:r>
            <a:r>
              <a:rPr lang="en-US" baseline="-25000" dirty="0"/>
              <a:t>3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O,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dirty="0"/>
              <a:t>one conjugate acid-base pair is NH</a:t>
            </a:r>
            <a:r>
              <a:rPr lang="en-US" baseline="-25000" dirty="0"/>
              <a:t>3</a:t>
            </a:r>
            <a:r>
              <a:rPr lang="en-US" dirty="0"/>
              <a:t>/NH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</a:p>
          <a:p>
            <a:pPr>
              <a:buClr>
                <a:schemeClr val="bg2"/>
              </a:buClr>
              <a:buSzTx/>
              <a:buFontTx/>
              <a:buChar char="•"/>
            </a:pPr>
            <a:r>
              <a:rPr lang="en-US" dirty="0"/>
              <a:t>the other conjugate acid-base is H</a:t>
            </a:r>
            <a:r>
              <a:rPr lang="en-US" baseline="-25000" dirty="0"/>
              <a:t>2</a:t>
            </a:r>
            <a:r>
              <a:rPr lang="en-US" dirty="0"/>
              <a:t>O/H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73407" y="2772697"/>
            <a:ext cx="6725264" cy="1415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6115" y="958648"/>
            <a:ext cx="6725264" cy="1096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5250" y="104775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conjugate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base of: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3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8214" y="2336800"/>
            <a:ext cx="2046285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2" indent="-514350">
              <a:buAutoNum type="alphaUcParenR"/>
            </a:pPr>
            <a:r>
              <a:rPr lang="en-US" sz="2800" dirty="0">
                <a:solidFill>
                  <a:srgbClr val="0000FF"/>
                </a:solidFill>
              </a:rPr>
              <a:t>NH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B)  NH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</a:p>
          <a:p>
            <a:pPr marL="684212" indent="-514350"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NH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baseline="30000" dirty="0">
                <a:solidFill>
                  <a:srgbClr val="0000FF"/>
                </a:solidFill>
              </a:rPr>
              <a:t>+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D)  NH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</a:p>
          <a:p>
            <a:pPr marL="684212" indent="-514350">
              <a:buAutoNum type="alphaUcParenR" startAt="3"/>
            </a:pP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1434" y="1699872"/>
            <a:ext cx="109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>
                <a:solidFill>
                  <a:srgbClr val="000000"/>
                </a:solidFill>
              </a:rPr>
              <a:t>NH</a:t>
            </a:r>
            <a:r>
              <a:rPr lang="en-US" sz="3200" u="sng" kern="0" baseline="-25000" dirty="0">
                <a:solidFill>
                  <a:srgbClr val="000000"/>
                </a:solidFill>
              </a:rPr>
              <a:t>4</a:t>
            </a:r>
            <a:r>
              <a:rPr lang="en-US" sz="3200" kern="0" baseline="30000" dirty="0">
                <a:solidFill>
                  <a:srgbClr val="000000"/>
                </a:solidFill>
              </a:rPr>
              <a:t>+</a:t>
            </a:r>
            <a:endParaRPr lang="en-US" sz="3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502" y="2312753"/>
            <a:ext cx="1727196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2" indent="-514350">
              <a:buAutoNum type="alphaUcParenR"/>
            </a:pPr>
            <a:r>
              <a:rPr lang="en-US" sz="2800" dirty="0">
                <a:solidFill>
                  <a:srgbClr val="0000FF"/>
                </a:solidFill>
              </a:rPr>
              <a:t>HS 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B)  HS</a:t>
            </a:r>
            <a:r>
              <a:rPr lang="en-US" sz="2800" baseline="30000" dirty="0">
                <a:solidFill>
                  <a:srgbClr val="0000FF"/>
                </a:solidFill>
              </a:rPr>
              <a:t>+</a:t>
            </a:r>
          </a:p>
          <a:p>
            <a:pPr marL="684212" indent="-514350"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30000" dirty="0">
                <a:solidFill>
                  <a:srgbClr val="0000FF"/>
                </a:solidFill>
              </a:rPr>
              <a:t>2-</a:t>
            </a:r>
          </a:p>
          <a:p>
            <a:pPr marL="684212" indent="-514350">
              <a:buFontTx/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HS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</a:p>
          <a:p>
            <a:pPr marL="684212" indent="-514350">
              <a:buAutoNum type="alphaUcParenR" startAt="3"/>
            </a:pP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21" y="1713925"/>
            <a:ext cx="907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>
                <a:solidFill>
                  <a:srgbClr val="000000"/>
                </a:solidFill>
              </a:rPr>
              <a:t>H</a:t>
            </a:r>
            <a:r>
              <a:rPr lang="en-US" sz="3200" u="sng" kern="0" baseline="-25000" dirty="0">
                <a:solidFill>
                  <a:srgbClr val="000000"/>
                </a:solidFill>
              </a:rPr>
              <a:t>2</a:t>
            </a:r>
            <a:r>
              <a:rPr lang="en-US" sz="3200" u="sng" kern="0" dirty="0">
                <a:solidFill>
                  <a:srgbClr val="000000"/>
                </a:solidFill>
              </a:rPr>
              <a:t>S</a:t>
            </a:r>
            <a:endParaRPr lang="en-US" sz="32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354764" y="2279650"/>
            <a:ext cx="2446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2" indent="-514350">
              <a:buAutoNum type="alphaUcParenR"/>
            </a:pPr>
            <a:r>
              <a:rPr lang="en-US" sz="2800" dirty="0">
                <a:solidFill>
                  <a:srgbClr val="0000FF"/>
                </a:solidFill>
              </a:rPr>
              <a:t>HCO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B) CO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  <a:p>
            <a:pPr marL="684212" indent="-514350"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CO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baseline="30000" dirty="0">
                <a:solidFill>
                  <a:srgbClr val="0000FF"/>
                </a:solidFill>
              </a:rPr>
              <a:t>2-</a:t>
            </a:r>
          </a:p>
          <a:p>
            <a:pPr marL="684212" indent="-514350">
              <a:buFontTx/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HCO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</a:rPr>
              <a:t>2-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9884" y="1680822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>
                <a:solidFill>
                  <a:srgbClr val="000000"/>
                </a:solidFill>
              </a:rPr>
              <a:t>H</a:t>
            </a:r>
            <a:r>
              <a:rPr lang="en-US" sz="3200" u="sng" kern="0" baseline="-25000" dirty="0">
                <a:solidFill>
                  <a:srgbClr val="000000"/>
                </a:solidFill>
              </a:rPr>
              <a:t>2</a:t>
            </a:r>
            <a:r>
              <a:rPr lang="en-US" sz="3200" u="sng" kern="0" dirty="0">
                <a:solidFill>
                  <a:srgbClr val="000000"/>
                </a:solidFill>
              </a:rPr>
              <a:t>CO</a:t>
            </a:r>
            <a:r>
              <a:rPr lang="en-US" sz="3200" u="sng" kern="0" baseline="-25000" dirty="0">
                <a:solidFill>
                  <a:srgbClr val="000000"/>
                </a:solidFill>
              </a:rPr>
              <a:t>3</a:t>
            </a:r>
            <a:endParaRPr lang="en-US" sz="3200" u="sng" baseline="-25000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832099" y="4498571"/>
            <a:ext cx="3389316" cy="584200"/>
            <a:chOff x="1910" y="2137"/>
            <a:chExt cx="2135" cy="368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910" y="2137"/>
              <a:ext cx="21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AH          A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  + 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2833686" y="5146271"/>
            <a:ext cx="3435353" cy="584200"/>
            <a:chOff x="1911" y="2137"/>
            <a:chExt cx="2164" cy="368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911" y="2137"/>
              <a:ext cx="21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AH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        A   +  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2827336" y="5813021"/>
            <a:ext cx="3525841" cy="584200"/>
            <a:chOff x="1895" y="2137"/>
            <a:chExt cx="2221" cy="368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895" y="2137"/>
              <a:ext cx="22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AH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         A</a:t>
              </a:r>
              <a:r>
                <a:rPr lang="en-US" altLang="en-US" sz="3200" baseline="30000" dirty="0"/>
                <a:t>2-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312988" y="4324350"/>
            <a:ext cx="413385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5250" y="104775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conjugate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acid of: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3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2" y="2667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3333FF"/>
                </a:solidFill>
              </a:rPr>
              <a:t>Question: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8214" y="2336800"/>
            <a:ext cx="2046285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2" indent="-514350">
              <a:buAutoNum type="alphaUcParenR"/>
            </a:pPr>
            <a:r>
              <a:rPr lang="en-US" sz="2800" dirty="0">
                <a:solidFill>
                  <a:srgbClr val="0000FF"/>
                </a:solidFill>
              </a:rPr>
              <a:t>NH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B)  NH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</a:p>
          <a:p>
            <a:pPr marL="684212" indent="-514350"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NH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</a:rPr>
              <a:t>+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D)  NH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baseline="30000" dirty="0">
                <a:solidFill>
                  <a:srgbClr val="0000FF"/>
                </a:solidFill>
              </a:rPr>
              <a:t>+</a:t>
            </a:r>
          </a:p>
          <a:p>
            <a:pPr marL="684212" indent="-514350"/>
            <a:endParaRPr lang="en-US" sz="2800" baseline="30000" dirty="0">
              <a:solidFill>
                <a:srgbClr val="0000FF"/>
              </a:solidFill>
            </a:endParaRPr>
          </a:p>
          <a:p>
            <a:pPr marL="684212" indent="-514350">
              <a:buAutoNum type="alphaUcParenR" startAt="3"/>
            </a:pP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1434" y="1699872"/>
            <a:ext cx="1021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>
                <a:solidFill>
                  <a:srgbClr val="000000"/>
                </a:solidFill>
              </a:rPr>
              <a:t>NH</a:t>
            </a:r>
            <a:r>
              <a:rPr lang="en-US" sz="3200" u="sng" kern="0" baseline="30000" dirty="0">
                <a:solidFill>
                  <a:srgbClr val="000000"/>
                </a:solidFill>
              </a:rPr>
              <a:t>2</a:t>
            </a:r>
            <a:r>
              <a:rPr lang="en-US" sz="3200" kern="0" baseline="30000" dirty="0">
                <a:solidFill>
                  <a:srgbClr val="000000"/>
                </a:solidFill>
              </a:rPr>
              <a:t>-</a:t>
            </a:r>
            <a:endParaRPr lang="en-US" sz="3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502" y="2312753"/>
            <a:ext cx="2216148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A)  HNO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B)  HNO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endParaRPr lang="en-US" sz="2800" baseline="30000" dirty="0">
              <a:solidFill>
                <a:srgbClr val="0000FF"/>
              </a:solidFill>
            </a:endParaRP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C)  HNO</a:t>
            </a:r>
            <a:r>
              <a:rPr lang="en-US" sz="2800" baseline="-25000" dirty="0">
                <a:solidFill>
                  <a:srgbClr val="0000FF"/>
                </a:solidFill>
              </a:rPr>
              <a:t>2 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D)  HNO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</a:rPr>
              <a:t>2+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684212" indent="-514350"/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21" y="1713925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>
                <a:solidFill>
                  <a:srgbClr val="000000"/>
                </a:solidFill>
              </a:rPr>
              <a:t>NO</a:t>
            </a:r>
            <a:r>
              <a:rPr lang="en-US" sz="3200" u="sng" kern="0" baseline="-25000" dirty="0">
                <a:solidFill>
                  <a:srgbClr val="000000"/>
                </a:solidFill>
              </a:rPr>
              <a:t>2</a:t>
            </a:r>
            <a:r>
              <a:rPr lang="en-US" sz="3200" kern="0" baseline="30000" dirty="0">
                <a:solidFill>
                  <a:srgbClr val="000000"/>
                </a:solidFill>
              </a:rPr>
              <a:t>-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4764" y="2279650"/>
            <a:ext cx="2446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2" indent="-514350">
              <a:buAutoNum type="alphaUcParenR"/>
            </a:pPr>
            <a:r>
              <a:rPr lang="en-US" sz="2800" dirty="0">
                <a:solidFill>
                  <a:srgbClr val="0000FF"/>
                </a:solidFill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baseline="30000" dirty="0">
                <a:solidFill>
                  <a:srgbClr val="0000FF"/>
                </a:solidFill>
              </a:rPr>
              <a:t>+</a:t>
            </a:r>
          </a:p>
          <a:p>
            <a:pPr marL="684212" indent="-514350"/>
            <a:r>
              <a:rPr lang="en-US" sz="2800" dirty="0">
                <a:solidFill>
                  <a:srgbClr val="0000FF"/>
                </a:solidFill>
              </a:rPr>
              <a:t>B)  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baseline="30000" dirty="0">
                <a:solidFill>
                  <a:srgbClr val="0000FF"/>
                </a:solidFill>
              </a:rPr>
              <a:t>-</a:t>
            </a:r>
          </a:p>
          <a:p>
            <a:pPr marL="684212" indent="-514350"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O</a:t>
            </a:r>
            <a:r>
              <a:rPr lang="en-US" sz="2800" baseline="30000" dirty="0">
                <a:solidFill>
                  <a:srgbClr val="0000FF"/>
                </a:solidFill>
              </a:rPr>
              <a:t>+ </a:t>
            </a:r>
          </a:p>
          <a:p>
            <a:pPr marL="684212" indent="-514350">
              <a:buAutoNum type="alphaUcParenR" startAt="3"/>
            </a:pPr>
            <a:r>
              <a:rPr lang="en-US" sz="2800" dirty="0">
                <a:solidFill>
                  <a:srgbClr val="0000FF"/>
                </a:solidFill>
              </a:rPr>
              <a:t>H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O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9884" y="1680822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>
                <a:solidFill>
                  <a:srgbClr val="000000"/>
                </a:solidFill>
              </a:rPr>
              <a:t>OH</a:t>
            </a:r>
            <a:r>
              <a:rPr lang="en-US" sz="3200" u="sng" kern="0" baseline="30000" dirty="0">
                <a:solidFill>
                  <a:srgbClr val="000000"/>
                </a:solidFill>
              </a:rPr>
              <a:t>-</a:t>
            </a:r>
            <a:endParaRPr lang="en-US" sz="3200" u="sng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2312988" y="4648200"/>
            <a:ext cx="413385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711449" y="4497590"/>
            <a:ext cx="3184528" cy="584200"/>
            <a:chOff x="1882" y="2137"/>
            <a:chExt cx="2006" cy="368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B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         BH</a:t>
              </a:r>
              <a:endParaRPr lang="en-US" altLang="en-US" sz="3200" baseline="30000" dirty="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/>
                <a:t>  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692399" y="5145290"/>
            <a:ext cx="3367091" cy="584200"/>
            <a:chOff x="1882" y="2137"/>
            <a:chExt cx="2121" cy="368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1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B  + H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         BH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/>
                <a:t>  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693986" y="5812040"/>
            <a:ext cx="3640141" cy="584200"/>
            <a:chOff x="1882" y="2137"/>
            <a:chExt cx="2293" cy="368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29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B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         BH</a:t>
              </a:r>
              <a:r>
                <a:rPr lang="en-US" altLang="en-US" sz="3200" baseline="30000" dirty="0"/>
                <a:t>2+</a:t>
              </a: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/>
                <a:t>  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312988" y="4324350"/>
            <a:ext cx="413385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4C10F-CEC7-4518-9BFE-57DC5613D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77" y="123444"/>
            <a:ext cx="6613845" cy="65196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4437F8-C7F0-4A41-9F05-3004E390FF6B}"/>
              </a:ext>
            </a:extLst>
          </p:cNvPr>
          <p:cNvSpPr/>
          <p:nvPr/>
        </p:nvSpPr>
        <p:spPr>
          <a:xfrm>
            <a:off x="1432779" y="5743525"/>
            <a:ext cx="2005366" cy="20921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865E3-AF87-47D0-9303-71F36AFB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369" y="5952744"/>
            <a:ext cx="2466975" cy="3714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59D2D4-4C9B-4DCF-A30A-5AAF353C3D44}"/>
              </a:ext>
            </a:extLst>
          </p:cNvPr>
          <p:cNvCxnSpPr>
            <a:cxnSpLocks/>
          </p:cNvCxnSpPr>
          <p:nvPr/>
        </p:nvCxnSpPr>
        <p:spPr>
          <a:xfrm>
            <a:off x="3438145" y="5848134"/>
            <a:ext cx="1064419" cy="29034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u="sng" kern="0"/>
              <a:t>Conjugate Acid-Base Pairs</a:t>
            </a:r>
            <a:endParaRPr lang="en-US" sz="4000" u="sng" kern="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>
          <a:xfrm>
            <a:off x="528480" y="1157760"/>
            <a:ext cx="8084573" cy="4339650"/>
          </a:xfrm>
        </p:spPr>
        <p:txBody>
          <a:bodyPr wrap="square">
            <a:spAutoFit/>
          </a:bodyPr>
          <a:lstStyle/>
          <a:p>
            <a:pPr marL="338138" indent="-338138"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en-US" altLang="en-US" sz="2600" dirty="0"/>
              <a:t>Identify conjugate acid-base pairs in the following reactions:</a:t>
            </a:r>
          </a:p>
          <a:p>
            <a:pPr marL="338138" indent="-338138" algn="ctr">
              <a:spcBef>
                <a:spcPts val="1800"/>
              </a:spcBef>
              <a:buClr>
                <a:srgbClr val="00B050"/>
              </a:buClr>
              <a:buSzPct val="100000"/>
              <a:buNone/>
            </a:pPr>
            <a:r>
              <a:rPr lang="en-US" altLang="en-US" sz="2600" dirty="0"/>
              <a:t>NH</a:t>
            </a:r>
            <a:r>
              <a:rPr lang="en-US" altLang="en-US" sz="2600" baseline="-16000" dirty="0"/>
              <a:t>4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+ H</a:t>
            </a:r>
            <a:r>
              <a:rPr lang="en-US" altLang="en-US" sz="2600" baseline="-16000" dirty="0"/>
              <a:t>2</a:t>
            </a:r>
            <a:r>
              <a:rPr lang="en-US" altLang="en-US" sz="2600" dirty="0"/>
              <a:t>O  </a:t>
            </a:r>
            <a:r>
              <a:rPr lang="en-US" altLang="en-US" sz="2600" baseline="25000" dirty="0">
                <a:sym typeface="Symbol"/>
              </a:rPr>
              <a:t></a:t>
            </a:r>
            <a:r>
              <a:rPr lang="en-US" altLang="en-US" sz="2600" dirty="0">
                <a:sym typeface="Symbol"/>
              </a:rPr>
              <a:t>  NH</a:t>
            </a:r>
            <a:r>
              <a:rPr lang="en-US" altLang="en-US" sz="2600" baseline="-16000" dirty="0"/>
              <a:t>3</a:t>
            </a:r>
            <a:r>
              <a:rPr lang="en-US" altLang="en-US" sz="2600" dirty="0">
                <a:sym typeface="Symbol"/>
              </a:rPr>
              <a:t> + </a:t>
            </a:r>
            <a:r>
              <a:rPr lang="en-US" altLang="en-US" sz="2600" dirty="0"/>
              <a:t>H</a:t>
            </a:r>
            <a:r>
              <a:rPr lang="en-US" altLang="en-US" sz="2600" baseline="-16000" dirty="0"/>
              <a:t>3</a:t>
            </a:r>
            <a:r>
              <a:rPr lang="en-US" altLang="en-US" sz="2600" dirty="0"/>
              <a:t>O</a:t>
            </a:r>
            <a:r>
              <a:rPr lang="en-US" altLang="en-US" sz="2600" baseline="30000" dirty="0"/>
              <a:t>+</a:t>
            </a:r>
            <a:endParaRPr lang="en-US" altLang="en-US" sz="2600" baseline="30000" dirty="0">
              <a:sym typeface="Symbol"/>
            </a:endParaRPr>
          </a:p>
          <a:p>
            <a:pPr marL="338138" indent="-338138" algn="ctr">
              <a:spcBef>
                <a:spcPts val="4200"/>
              </a:spcBef>
              <a:buClr>
                <a:srgbClr val="00B050"/>
              </a:buClr>
              <a:buSzPct val="100000"/>
              <a:buNone/>
            </a:pPr>
            <a:r>
              <a:rPr lang="en-US" altLang="en-US" sz="2600" dirty="0"/>
              <a:t>H</a:t>
            </a:r>
            <a:r>
              <a:rPr lang="en-US" altLang="en-US" sz="2600" baseline="-16000" dirty="0"/>
              <a:t>2</a:t>
            </a:r>
            <a:r>
              <a:rPr lang="en-US" altLang="en-US" sz="2600" dirty="0"/>
              <a:t>S + NH</a:t>
            </a:r>
            <a:r>
              <a:rPr lang="en-US" altLang="en-US" sz="2600" baseline="-16000" dirty="0"/>
              <a:t>3</a:t>
            </a:r>
            <a:r>
              <a:rPr lang="en-US" altLang="en-US" sz="2600" dirty="0"/>
              <a:t>  </a:t>
            </a:r>
            <a:r>
              <a:rPr lang="en-US" altLang="en-US" sz="2600" baseline="25000" dirty="0">
                <a:sym typeface="Symbol"/>
              </a:rPr>
              <a:t></a:t>
            </a:r>
            <a:r>
              <a:rPr lang="en-US" altLang="en-US" sz="2600" dirty="0">
                <a:sym typeface="Symbol"/>
              </a:rPr>
              <a:t>  HS</a:t>
            </a:r>
            <a:r>
              <a:rPr lang="en-US" altLang="en-US" sz="2600" baseline="30000" dirty="0">
                <a:sym typeface="Symbol"/>
              </a:rPr>
              <a:t>–</a:t>
            </a:r>
            <a:r>
              <a:rPr lang="en-US" altLang="en-US" sz="2600" dirty="0">
                <a:sym typeface="Symbol"/>
              </a:rPr>
              <a:t> + NH</a:t>
            </a:r>
            <a:r>
              <a:rPr lang="en-US" altLang="en-US" sz="2600" baseline="-16000" dirty="0"/>
              <a:t>4</a:t>
            </a:r>
            <a:r>
              <a:rPr lang="en-US" altLang="en-US" sz="2600" baseline="30000" dirty="0">
                <a:sym typeface="Symbol"/>
              </a:rPr>
              <a:t>+</a:t>
            </a:r>
            <a:endParaRPr lang="en-US" altLang="en-US" sz="2600" dirty="0">
              <a:sym typeface="Symbol"/>
            </a:endParaRPr>
          </a:p>
          <a:p>
            <a:pPr marL="338138" indent="-338138" algn="ctr">
              <a:spcBef>
                <a:spcPts val="4200"/>
              </a:spcBef>
              <a:buClr>
                <a:srgbClr val="00B050"/>
              </a:buClr>
              <a:buSzPct val="100000"/>
              <a:buNone/>
            </a:pPr>
            <a:r>
              <a:rPr lang="en-US" altLang="en-US" sz="2600" dirty="0"/>
              <a:t>H</a:t>
            </a:r>
            <a:r>
              <a:rPr lang="en-US" altLang="en-US" sz="2600" baseline="-16000" dirty="0"/>
              <a:t>3</a:t>
            </a:r>
            <a:r>
              <a:rPr lang="en-US" altLang="en-US" sz="2600" dirty="0"/>
              <a:t>PO</a:t>
            </a:r>
            <a:r>
              <a:rPr lang="en-US" altLang="en-US" sz="2600" baseline="-16000" dirty="0"/>
              <a:t>4</a:t>
            </a:r>
            <a:r>
              <a:rPr lang="en-US" altLang="en-US" sz="2600" dirty="0"/>
              <a:t> + H</a:t>
            </a:r>
            <a:r>
              <a:rPr lang="en-US" altLang="en-US" sz="2600" baseline="-16000" dirty="0"/>
              <a:t>2</a:t>
            </a:r>
            <a:r>
              <a:rPr lang="en-US" altLang="en-US" sz="2600" dirty="0"/>
              <a:t>O   </a:t>
            </a:r>
            <a:r>
              <a:rPr lang="en-US" altLang="en-US" sz="2600" baseline="25000" dirty="0">
                <a:sym typeface="Symbol"/>
              </a:rPr>
              <a:t>    </a:t>
            </a:r>
            <a:r>
              <a:rPr lang="en-US" altLang="en-US" sz="2600" dirty="0"/>
              <a:t>H</a:t>
            </a:r>
            <a:r>
              <a:rPr lang="en-US" altLang="en-US" sz="2600" baseline="-16000" dirty="0"/>
              <a:t>2</a:t>
            </a:r>
            <a:r>
              <a:rPr lang="en-US" altLang="en-US" sz="2600" dirty="0"/>
              <a:t>PO</a:t>
            </a:r>
            <a:r>
              <a:rPr lang="en-US" altLang="en-US" sz="2600" baseline="-16000" dirty="0"/>
              <a:t>4</a:t>
            </a:r>
            <a:r>
              <a:rPr lang="en-US" altLang="en-US" sz="2600" baseline="30000" dirty="0"/>
              <a:t>–</a:t>
            </a:r>
            <a:r>
              <a:rPr lang="en-US" altLang="en-US" sz="2600" dirty="0"/>
              <a:t> + H</a:t>
            </a:r>
            <a:r>
              <a:rPr lang="en-US" altLang="en-US" sz="2600" baseline="-16000" dirty="0"/>
              <a:t>3</a:t>
            </a:r>
            <a:r>
              <a:rPr lang="en-US" altLang="en-US" sz="2600" dirty="0"/>
              <a:t>O</a:t>
            </a:r>
            <a:r>
              <a:rPr lang="en-US" altLang="en-US" sz="2600" baseline="30000" dirty="0"/>
              <a:t>+</a:t>
            </a:r>
            <a:r>
              <a:rPr lang="en-US" altLang="en-US" sz="2600" dirty="0"/>
              <a:t> </a:t>
            </a:r>
            <a:endParaRPr lang="en-US" altLang="en-US" sz="2600" dirty="0">
              <a:sym typeface="Symbol"/>
            </a:endParaRPr>
          </a:p>
          <a:p>
            <a:pPr marL="338138" indent="-338138" algn="ctr">
              <a:spcBef>
                <a:spcPts val="4200"/>
              </a:spcBef>
              <a:buClr>
                <a:srgbClr val="00B050"/>
              </a:buClr>
              <a:buSzPct val="100000"/>
              <a:buNone/>
            </a:pPr>
            <a:r>
              <a:rPr lang="en-US" altLang="en-US" sz="2600" dirty="0"/>
              <a:t>H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O + HS</a:t>
            </a:r>
            <a:r>
              <a:rPr lang="en-US" altLang="en-US" sz="2600" baseline="30000" dirty="0"/>
              <a:t>–</a:t>
            </a:r>
            <a:r>
              <a:rPr lang="en-US" altLang="en-US" sz="2600" dirty="0"/>
              <a:t>  </a:t>
            </a:r>
            <a:r>
              <a:rPr lang="en-US" altLang="en-US" sz="2600" baseline="25000" dirty="0">
                <a:sym typeface="Symbol"/>
              </a:rPr>
              <a:t></a:t>
            </a:r>
            <a:r>
              <a:rPr lang="en-US" altLang="en-US" sz="2600" dirty="0">
                <a:sym typeface="Symbol"/>
              </a:rPr>
              <a:t>  HO</a:t>
            </a:r>
            <a:r>
              <a:rPr lang="en-US" altLang="en-US" sz="2600" baseline="30000" dirty="0">
                <a:sym typeface="Symbol"/>
              </a:rPr>
              <a:t>-</a:t>
            </a:r>
            <a:r>
              <a:rPr lang="en-US" altLang="en-US" sz="2600" dirty="0">
                <a:sym typeface="Symbol"/>
              </a:rPr>
              <a:t> + </a:t>
            </a:r>
            <a:r>
              <a:rPr lang="en-US" altLang="en-US" sz="2600" dirty="0"/>
              <a:t>H</a:t>
            </a:r>
            <a:r>
              <a:rPr lang="en-US" altLang="en-US" sz="2600" baseline="-16000" dirty="0"/>
              <a:t>2</a:t>
            </a:r>
            <a:r>
              <a:rPr lang="en-US" altLang="en-US" sz="2600" dirty="0"/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5461" y="5796122"/>
            <a:ext cx="595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Water acts as an acid and a base!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u="sng" kern="0" dirty="0"/>
              <a:t>Amphiprotic Species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>
          <a:xfrm>
            <a:off x="361078" y="1084608"/>
            <a:ext cx="8386920" cy="892552"/>
          </a:xfrm>
        </p:spPr>
        <p:txBody>
          <a:bodyPr wrap="square">
            <a:spAutoFit/>
          </a:bodyPr>
          <a:lstStyle/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en-US" altLang="en-US" sz="2600" dirty="0">
                <a:solidFill>
                  <a:srgbClr val="0000FF"/>
                </a:solidFill>
              </a:rPr>
              <a:t>Amphiprotic or amphoteric- </a:t>
            </a:r>
            <a:r>
              <a:rPr lang="en-US" altLang="en-US" sz="2600" dirty="0"/>
              <a:t>species that can gain or lose a proton under the appropriate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173" y="4533712"/>
            <a:ext cx="595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Water acts as an acid and a base!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2E11-FC18-4FAB-974F-74FC2767C8BB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7BC1D-9503-4851-8C93-7FB9145F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78" y="2926108"/>
            <a:ext cx="6270643" cy="1009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D78007-7559-4007-A599-B671A6315BBF}"/>
              </a:ext>
            </a:extLst>
          </p:cNvPr>
          <p:cNvSpPr/>
          <p:nvPr/>
        </p:nvSpPr>
        <p:spPr>
          <a:xfrm>
            <a:off x="1567173" y="381955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B3F85-0C99-4831-A78D-F0B65360A4F9}"/>
              </a:ext>
            </a:extLst>
          </p:cNvPr>
          <p:cNvSpPr/>
          <p:nvPr/>
        </p:nvSpPr>
        <p:spPr>
          <a:xfrm>
            <a:off x="3328917" y="266355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2D194-CAB2-49CE-A149-72ACADBEED5B}"/>
              </a:ext>
            </a:extLst>
          </p:cNvPr>
          <p:cNvSpPr/>
          <p:nvPr/>
        </p:nvSpPr>
        <p:spPr>
          <a:xfrm>
            <a:off x="3328916" y="382832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17B09-BABF-4A2D-A6F8-7B877E4CB47D}"/>
              </a:ext>
            </a:extLst>
          </p:cNvPr>
          <p:cNvSpPr/>
          <p:nvPr/>
        </p:nvSpPr>
        <p:spPr>
          <a:xfrm>
            <a:off x="1605644" y="267269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24407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Acid-Base Reaction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952500" y="1192091"/>
            <a:ext cx="7239000" cy="1409700"/>
            <a:chOff x="336" y="536"/>
            <a:chExt cx="4560" cy="888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336" y="768"/>
              <a:ext cx="616" cy="656"/>
              <a:chOff x="4144" y="632"/>
              <a:chExt cx="616" cy="656"/>
            </a:xfrm>
          </p:grpSpPr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>
                <a:off x="4484" y="64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 rot="5400000">
                <a:off x="4584" y="584"/>
                <a:ext cx="48" cy="144"/>
                <a:chOff x="1440" y="2400"/>
                <a:chExt cx="48" cy="144"/>
              </a:xfrm>
            </p:grpSpPr>
            <p:sp>
              <p:nvSpPr>
                <p:cNvPr id="61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2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54" name="Group 24"/>
              <p:cNvGrpSpPr>
                <a:grpSpLocks/>
              </p:cNvGrpSpPr>
              <p:nvPr/>
            </p:nvGrpSpPr>
            <p:grpSpPr bwMode="auto">
              <a:xfrm>
                <a:off x="4712" y="712"/>
                <a:ext cx="48" cy="144"/>
                <a:chOff x="1440" y="2400"/>
                <a:chExt cx="48" cy="144"/>
              </a:xfrm>
            </p:grpSpPr>
            <p:sp>
              <p:nvSpPr>
                <p:cNvPr id="59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0" name="Oval 2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rot="5400000">
                <a:off x="4520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>
                <a:off x="4336" y="78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Text Box 29"/>
              <p:cNvSpPr txBox="1">
                <a:spLocks noChangeArrowheads="1"/>
              </p:cNvSpPr>
              <p:nvPr/>
            </p:nvSpPr>
            <p:spPr bwMode="auto">
              <a:xfrm>
                <a:off x="4496" y="100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58" name="Text Box 30"/>
              <p:cNvSpPr txBox="1">
                <a:spLocks noChangeArrowheads="1"/>
              </p:cNvSpPr>
              <p:nvPr/>
            </p:nvSpPr>
            <p:spPr bwMode="auto">
              <a:xfrm>
                <a:off x="4144" y="64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</p:grpSp>
        <p:sp>
          <p:nvSpPr>
            <p:cNvPr id="7" name="Text Box 42"/>
            <p:cNvSpPr txBox="1">
              <a:spLocks noChangeArrowheads="1"/>
            </p:cNvSpPr>
            <p:nvPr/>
          </p:nvSpPr>
          <p:spPr bwMode="auto">
            <a:xfrm>
              <a:off x="1020" y="77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1216" y="768"/>
              <a:ext cx="616" cy="656"/>
              <a:chOff x="4144" y="632"/>
              <a:chExt cx="616" cy="656"/>
            </a:xfrm>
          </p:grpSpPr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4484" y="64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grpSp>
            <p:nvGrpSpPr>
              <p:cNvPr id="42" name="Group 48"/>
              <p:cNvGrpSpPr>
                <a:grpSpLocks/>
              </p:cNvGrpSpPr>
              <p:nvPr/>
            </p:nvGrpSpPr>
            <p:grpSpPr bwMode="auto">
              <a:xfrm rot="5400000">
                <a:off x="4584" y="584"/>
                <a:ext cx="48" cy="144"/>
                <a:chOff x="1440" y="2400"/>
                <a:chExt cx="48" cy="144"/>
              </a:xfrm>
            </p:grpSpPr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43" name="Group 51"/>
              <p:cNvGrpSpPr>
                <a:grpSpLocks/>
              </p:cNvGrpSpPr>
              <p:nvPr/>
            </p:nvGrpSpPr>
            <p:grpSpPr bwMode="auto">
              <a:xfrm>
                <a:off x="4712" y="712"/>
                <a:ext cx="48" cy="144"/>
                <a:chOff x="1440" y="2400"/>
                <a:chExt cx="48" cy="144"/>
              </a:xfrm>
            </p:grpSpPr>
            <p:sp>
              <p:nvSpPr>
                <p:cNvPr id="48" name="Oval 5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9" name="Oval 5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 rot="5400000">
                <a:off x="4520" y="9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4336" y="78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Text Box 56"/>
              <p:cNvSpPr txBox="1">
                <a:spLocks noChangeArrowheads="1"/>
              </p:cNvSpPr>
              <p:nvPr/>
            </p:nvSpPr>
            <p:spPr bwMode="auto">
              <a:xfrm>
                <a:off x="4496" y="100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47" name="Text Box 57"/>
              <p:cNvSpPr txBox="1">
                <a:spLocks noChangeArrowheads="1"/>
              </p:cNvSpPr>
              <p:nvPr/>
            </p:nvSpPr>
            <p:spPr bwMode="auto">
              <a:xfrm>
                <a:off x="4144" y="64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2608" y="768"/>
              <a:ext cx="944" cy="656"/>
              <a:chOff x="1312" y="1792"/>
              <a:chExt cx="944" cy="656"/>
            </a:xfrm>
          </p:grpSpPr>
          <p:sp>
            <p:nvSpPr>
              <p:cNvPr id="3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801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grpSp>
            <p:nvGrpSpPr>
              <p:cNvPr id="31" name="Group 60"/>
              <p:cNvGrpSpPr>
                <a:grpSpLocks/>
              </p:cNvGrpSpPr>
              <p:nvPr/>
            </p:nvGrpSpPr>
            <p:grpSpPr bwMode="auto">
              <a:xfrm rot="5400000">
                <a:off x="1752" y="1744"/>
                <a:ext cx="48" cy="144"/>
                <a:chOff x="1440" y="2400"/>
                <a:chExt cx="48" cy="144"/>
              </a:xfrm>
            </p:grpSpPr>
            <p:sp>
              <p:nvSpPr>
                <p:cNvPr id="39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40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32" name="Line 66"/>
              <p:cNvSpPr>
                <a:spLocks noChangeShapeType="1"/>
              </p:cNvSpPr>
              <p:nvPr/>
            </p:nvSpPr>
            <p:spPr bwMode="auto">
              <a:xfrm rot="5400000">
                <a:off x="1688" y="21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Line 67"/>
              <p:cNvSpPr>
                <a:spLocks noChangeShapeType="1"/>
              </p:cNvSpPr>
              <p:nvPr/>
            </p:nvSpPr>
            <p:spPr bwMode="auto">
              <a:xfrm>
                <a:off x="1504" y="19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Text Box 68"/>
              <p:cNvSpPr txBox="1">
                <a:spLocks noChangeArrowheads="1"/>
              </p:cNvSpPr>
              <p:nvPr/>
            </p:nvSpPr>
            <p:spPr bwMode="auto">
              <a:xfrm>
                <a:off x="1664" y="216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35" name="Text Box 69"/>
              <p:cNvSpPr txBox="1">
                <a:spLocks noChangeArrowheads="1"/>
              </p:cNvSpPr>
              <p:nvPr/>
            </p:nvSpPr>
            <p:spPr bwMode="auto">
              <a:xfrm>
                <a:off x="1312" y="180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  <p:grpSp>
            <p:nvGrpSpPr>
              <p:cNvPr id="36" name="Group 72"/>
              <p:cNvGrpSpPr>
                <a:grpSpLocks/>
              </p:cNvGrpSpPr>
              <p:nvPr/>
            </p:nvGrpSpPr>
            <p:grpSpPr bwMode="auto">
              <a:xfrm flipH="1">
                <a:off x="1872" y="1800"/>
                <a:ext cx="384" cy="288"/>
                <a:chOff x="1408" y="2688"/>
                <a:chExt cx="384" cy="288"/>
              </a:xfrm>
            </p:grpSpPr>
            <p:sp>
              <p:nvSpPr>
                <p:cNvPr id="37" name="Line 70"/>
                <p:cNvSpPr>
                  <a:spLocks noChangeShapeType="1"/>
                </p:cNvSpPr>
                <p:nvPr/>
              </p:nvSpPr>
              <p:spPr bwMode="auto">
                <a:xfrm>
                  <a:off x="1600" y="283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408" y="2688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H</a:t>
                  </a:r>
                </a:p>
              </p:txBody>
            </p:sp>
          </p:grpSp>
        </p:grpSp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4116" y="536"/>
              <a:ext cx="780" cy="529"/>
              <a:chOff x="4032" y="912"/>
              <a:chExt cx="780" cy="529"/>
            </a:xfrm>
          </p:grpSpPr>
          <p:grpSp>
            <p:nvGrpSpPr>
              <p:cNvPr id="17" name="Group 32"/>
              <p:cNvGrpSpPr>
                <a:grpSpLocks/>
              </p:cNvGrpSpPr>
              <p:nvPr/>
            </p:nvGrpSpPr>
            <p:grpSpPr bwMode="auto">
              <a:xfrm>
                <a:off x="4600" y="1216"/>
                <a:ext cx="48" cy="144"/>
                <a:chOff x="1440" y="2400"/>
                <a:chExt cx="48" cy="144"/>
              </a:xfrm>
            </p:grpSpPr>
            <p:sp>
              <p:nvSpPr>
                <p:cNvPr id="28" name="Oval 3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" name="Oval 3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35"/>
              <p:cNvGrpSpPr>
                <a:grpSpLocks/>
              </p:cNvGrpSpPr>
              <p:nvPr/>
            </p:nvGrpSpPr>
            <p:grpSpPr bwMode="auto">
              <a:xfrm rot="5400000">
                <a:off x="4464" y="1088"/>
                <a:ext cx="48" cy="144"/>
                <a:chOff x="1440" y="2400"/>
                <a:chExt cx="48" cy="144"/>
              </a:xfrm>
            </p:grpSpPr>
            <p:sp>
              <p:nvSpPr>
                <p:cNvPr id="26" name="Oval 3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7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9" name="Text Box 43"/>
              <p:cNvSpPr txBox="1">
                <a:spLocks noChangeArrowheads="1"/>
              </p:cNvSpPr>
              <p:nvPr/>
            </p:nvSpPr>
            <p:spPr bwMode="auto">
              <a:xfrm>
                <a:off x="4372" y="1153"/>
                <a:ext cx="2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20" name="Line 44"/>
              <p:cNvSpPr>
                <a:spLocks noChangeShapeType="1"/>
              </p:cNvSpPr>
              <p:nvPr/>
            </p:nvSpPr>
            <p:spPr bwMode="auto">
              <a:xfrm>
                <a:off x="4224" y="129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Text Box 45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</a:p>
            </p:txBody>
          </p:sp>
          <p:grpSp>
            <p:nvGrpSpPr>
              <p:cNvPr id="22" name="Group 74"/>
              <p:cNvGrpSpPr>
                <a:grpSpLocks/>
              </p:cNvGrpSpPr>
              <p:nvPr/>
            </p:nvGrpSpPr>
            <p:grpSpPr bwMode="auto">
              <a:xfrm rot="5400000">
                <a:off x="4472" y="1344"/>
                <a:ext cx="48" cy="144"/>
                <a:chOff x="1440" y="2400"/>
                <a:chExt cx="48" cy="144"/>
              </a:xfrm>
            </p:grpSpPr>
            <p:sp>
              <p:nvSpPr>
                <p:cNvPr id="24" name="Oval 7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" name="Oval 7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3" name="Text Box 77"/>
              <p:cNvSpPr txBox="1">
                <a:spLocks noChangeArrowheads="1"/>
              </p:cNvSpPr>
              <p:nvPr/>
            </p:nvSpPr>
            <p:spPr bwMode="auto">
              <a:xfrm>
                <a:off x="4600" y="912"/>
                <a:ext cx="21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itchFamily="34" charset="0"/>
                  </a:rPr>
                  <a:t>-</a:t>
                </a:r>
              </a:p>
            </p:txBody>
          </p:sp>
        </p:grpSp>
        <p:sp>
          <p:nvSpPr>
            <p:cNvPr id="11" name="Text Box 78"/>
            <p:cNvSpPr txBox="1">
              <a:spLocks noChangeArrowheads="1"/>
            </p:cNvSpPr>
            <p:nvPr/>
          </p:nvSpPr>
          <p:spPr bwMode="auto">
            <a:xfrm>
              <a:off x="3552" y="632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12" name="Line 81"/>
            <p:cNvSpPr>
              <a:spLocks noChangeShapeType="1"/>
            </p:cNvSpPr>
            <p:nvPr/>
          </p:nvSpPr>
          <p:spPr bwMode="auto">
            <a:xfrm>
              <a:off x="2020" y="9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Text Box 84"/>
            <p:cNvSpPr txBox="1">
              <a:spLocks noChangeArrowheads="1"/>
            </p:cNvSpPr>
            <p:nvPr/>
          </p:nvSpPr>
          <p:spPr bwMode="auto">
            <a:xfrm>
              <a:off x="2496" y="672"/>
              <a:ext cx="22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[</a:t>
              </a:r>
              <a:endParaRPr lang="en-US" sz="4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Text Box 85"/>
            <p:cNvSpPr txBox="1">
              <a:spLocks noChangeArrowheads="1"/>
            </p:cNvSpPr>
            <p:nvPr/>
          </p:nvSpPr>
          <p:spPr bwMode="auto">
            <a:xfrm>
              <a:off x="3433" y="672"/>
              <a:ext cx="22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]</a:t>
              </a:r>
              <a:endParaRPr lang="en-US" sz="4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3840" y="77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67" name="Group 105"/>
          <p:cNvGrpSpPr>
            <a:grpSpLocks/>
          </p:cNvGrpSpPr>
          <p:nvPr/>
        </p:nvGrpSpPr>
        <p:grpSpPr bwMode="auto">
          <a:xfrm>
            <a:off x="2528888" y="5195791"/>
            <a:ext cx="4084637" cy="519112"/>
            <a:chOff x="854" y="3497"/>
            <a:chExt cx="2573" cy="327"/>
          </a:xfrm>
        </p:grpSpPr>
        <p:sp>
          <p:nvSpPr>
            <p:cNvPr id="68" name="Text Box 101"/>
            <p:cNvSpPr txBox="1">
              <a:spLocks noChangeArrowheads="1"/>
            </p:cNvSpPr>
            <p:nvPr/>
          </p:nvSpPr>
          <p:spPr bwMode="auto">
            <a:xfrm>
              <a:off x="854" y="3497"/>
              <a:ext cx="25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 + 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          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2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Line 103"/>
            <p:cNvSpPr>
              <a:spLocks noChangeShapeType="1"/>
            </p:cNvSpPr>
            <p:nvPr/>
          </p:nvSpPr>
          <p:spPr bwMode="auto">
            <a:xfrm>
              <a:off x="1921" y="367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2" name="Text Box 106"/>
          <p:cNvSpPr txBox="1">
            <a:spLocks noChangeArrowheads="1"/>
          </p:cNvSpPr>
          <p:nvPr/>
        </p:nvSpPr>
        <p:spPr bwMode="auto">
          <a:xfrm>
            <a:off x="794778" y="4165406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acid</a:t>
            </a:r>
          </a:p>
        </p:txBody>
      </p:sp>
      <p:sp>
        <p:nvSpPr>
          <p:cNvPr id="73" name="Text Box 107"/>
          <p:cNvSpPr txBox="1">
            <a:spLocks noChangeArrowheads="1"/>
          </p:cNvSpPr>
          <p:nvPr/>
        </p:nvSpPr>
        <p:spPr bwMode="auto">
          <a:xfrm>
            <a:off x="7188709" y="4171457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Arial" pitchFamily="34" charset="0"/>
              </a:rPr>
              <a:t>conjugate</a:t>
            </a:r>
            <a:r>
              <a:rPr lang="en-US" sz="2000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</a:rPr>
              <a:t>base</a:t>
            </a:r>
          </a:p>
        </p:txBody>
      </p:sp>
      <p:sp>
        <p:nvSpPr>
          <p:cNvPr id="74" name="Text Box 108"/>
          <p:cNvSpPr txBox="1">
            <a:spLocks noChangeArrowheads="1"/>
          </p:cNvSpPr>
          <p:nvPr/>
        </p:nvSpPr>
        <p:spPr bwMode="auto">
          <a:xfrm>
            <a:off x="2907603" y="4172471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Arial" pitchFamily="34" charset="0"/>
              </a:rPr>
              <a:t>base</a:t>
            </a:r>
          </a:p>
        </p:txBody>
      </p:sp>
      <p:sp>
        <p:nvSpPr>
          <p:cNvPr id="75" name="Text Box 109"/>
          <p:cNvSpPr txBox="1">
            <a:spLocks noChangeArrowheads="1"/>
          </p:cNvSpPr>
          <p:nvPr/>
        </p:nvSpPr>
        <p:spPr bwMode="auto">
          <a:xfrm>
            <a:off x="5204081" y="4172471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conjugate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acid</a:t>
            </a:r>
          </a:p>
        </p:txBody>
      </p:sp>
      <p:sp>
        <p:nvSpPr>
          <p:cNvPr id="77" name="Freeform 112"/>
          <p:cNvSpPr>
            <a:spLocks/>
          </p:cNvSpPr>
          <p:nvPr/>
        </p:nvSpPr>
        <p:spPr bwMode="auto">
          <a:xfrm>
            <a:off x="1981200" y="1446091"/>
            <a:ext cx="381000" cy="317500"/>
          </a:xfrm>
          <a:custGeom>
            <a:avLst/>
            <a:gdLst>
              <a:gd name="T0" fmla="*/ 0 w 240"/>
              <a:gd name="T1" fmla="*/ 317500 h 200"/>
              <a:gd name="T2" fmla="*/ 228600 w 240"/>
              <a:gd name="T3" fmla="*/ 12700 h 200"/>
              <a:gd name="T4" fmla="*/ 381000 w 240"/>
              <a:gd name="T5" fmla="*/ 241300 h 200"/>
              <a:gd name="T6" fmla="*/ 0 60000 65536"/>
              <a:gd name="T7" fmla="*/ 0 60000 65536"/>
              <a:gd name="T8" fmla="*/ 0 60000 65536"/>
              <a:gd name="T9" fmla="*/ 0 w 240"/>
              <a:gd name="T10" fmla="*/ 0 h 200"/>
              <a:gd name="T11" fmla="*/ 240 w 240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00">
                <a:moveTo>
                  <a:pt x="0" y="200"/>
                </a:moveTo>
                <a:cubicBezTo>
                  <a:pt x="52" y="108"/>
                  <a:pt x="104" y="16"/>
                  <a:pt x="144" y="8"/>
                </a:cubicBezTo>
                <a:cubicBezTo>
                  <a:pt x="184" y="0"/>
                  <a:pt x="212" y="76"/>
                  <a:pt x="240" y="15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" name="Freeform 113"/>
          <p:cNvSpPr>
            <a:spLocks/>
          </p:cNvSpPr>
          <p:nvPr/>
        </p:nvSpPr>
        <p:spPr bwMode="auto">
          <a:xfrm>
            <a:off x="2743200" y="1268291"/>
            <a:ext cx="304800" cy="419100"/>
          </a:xfrm>
          <a:custGeom>
            <a:avLst/>
            <a:gdLst>
              <a:gd name="T0" fmla="*/ 0 w 192"/>
              <a:gd name="T1" fmla="*/ 419100 h 264"/>
              <a:gd name="T2" fmla="*/ 152400 w 192"/>
              <a:gd name="T3" fmla="*/ 38100 h 264"/>
              <a:gd name="T4" fmla="*/ 304800 w 192"/>
              <a:gd name="T5" fmla="*/ 190500 h 264"/>
              <a:gd name="T6" fmla="*/ 0 60000 65536"/>
              <a:gd name="T7" fmla="*/ 0 60000 65536"/>
              <a:gd name="T8" fmla="*/ 0 60000 65536"/>
              <a:gd name="T9" fmla="*/ 0 w 192"/>
              <a:gd name="T10" fmla="*/ 0 h 264"/>
              <a:gd name="T11" fmla="*/ 192 w 192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64">
                <a:moveTo>
                  <a:pt x="0" y="264"/>
                </a:moveTo>
                <a:cubicBezTo>
                  <a:pt x="32" y="156"/>
                  <a:pt x="64" y="48"/>
                  <a:pt x="96" y="24"/>
                </a:cubicBezTo>
                <a:cubicBezTo>
                  <a:pt x="128" y="0"/>
                  <a:pt x="160" y="60"/>
                  <a:pt x="192" y="12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3" y="2793515"/>
            <a:ext cx="8324544" cy="122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95"/>
          <p:cNvGrpSpPr>
            <a:grpSpLocks/>
          </p:cNvGrpSpPr>
          <p:nvPr/>
        </p:nvGrpSpPr>
        <p:grpSpPr bwMode="auto">
          <a:xfrm>
            <a:off x="3009094" y="5992770"/>
            <a:ext cx="4237037" cy="461963"/>
            <a:chOff x="518" y="3289"/>
            <a:chExt cx="2669" cy="291"/>
          </a:xfrm>
        </p:grpSpPr>
        <p:sp>
          <p:nvSpPr>
            <p:cNvPr id="86" name="Text Box 94"/>
            <p:cNvSpPr txBox="1">
              <a:spLocks noChangeArrowheads="1"/>
            </p:cNvSpPr>
            <p:nvPr/>
          </p:nvSpPr>
          <p:spPr bwMode="auto">
            <a:xfrm>
              <a:off x="518" y="3289"/>
              <a:ext cx="26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84" name="Line 92"/>
            <p:cNvSpPr>
              <a:spLocks noChangeShapeType="1"/>
            </p:cNvSpPr>
            <p:nvPr/>
          </p:nvSpPr>
          <p:spPr bwMode="auto">
            <a:xfrm>
              <a:off x="1270" y="344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004752" y="5270082"/>
            <a:ext cx="2052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</a:t>
            </a:r>
            <a:r>
              <a:rPr lang="en-US" sz="3200" baseline="-25000" dirty="0">
                <a:solidFill>
                  <a:srgbClr val="0000FF"/>
                </a:solidFill>
              </a:rPr>
              <a:t>3</a:t>
            </a:r>
            <a:r>
              <a:rPr lang="en-US" sz="3200" dirty="0">
                <a:solidFill>
                  <a:srgbClr val="0000FF"/>
                </a:solidFill>
              </a:rPr>
              <a:t>O</a:t>
            </a:r>
            <a:r>
              <a:rPr lang="en-US" sz="3200" baseline="30000" dirty="0">
                <a:solidFill>
                  <a:srgbClr val="0000FF"/>
                </a:solidFill>
              </a:rPr>
              <a:t>+</a:t>
            </a:r>
            <a:r>
              <a:rPr lang="en-US" sz="3200" dirty="0">
                <a:solidFill>
                  <a:srgbClr val="0000FF"/>
                </a:solidFill>
              </a:rPr>
              <a:t>  ≈   H</a:t>
            </a:r>
            <a:r>
              <a:rPr lang="en-US" sz="3200" baseline="30000" dirty="0">
                <a:solidFill>
                  <a:srgbClr val="0000FF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A98-4BE0-4A41-9D74-1FE37FE83BB7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idx="1"/>
          </p:nvPr>
        </p:nvSpPr>
        <p:spPr>
          <a:xfrm>
            <a:off x="388380" y="1104730"/>
            <a:ext cx="8382000" cy="2554545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Even very pure water exhibits a very small residual conductance. Water is a very weak electrolyte.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The dissociation of a pure liquid is known as </a:t>
            </a:r>
            <a:r>
              <a:rPr lang="en-US" altLang="en-US" sz="2800" b="1" dirty="0" err="1">
                <a:solidFill>
                  <a:srgbClr val="0000CC"/>
                </a:solidFill>
              </a:rPr>
              <a:t>autoionization</a:t>
            </a:r>
            <a:r>
              <a:rPr lang="en-US" altLang="en-US" sz="2800" dirty="0"/>
              <a:t> (or self-ionization).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The dissociation is reversible.</a:t>
            </a:r>
          </a:p>
        </p:txBody>
      </p:sp>
      <p:sp>
        <p:nvSpPr>
          <p:cNvPr id="8" name="Rectangle 0"/>
          <p:cNvSpPr>
            <a:spLocks noGrp="1" noChangeArrowheads="1"/>
          </p:cNvSpPr>
          <p:nvPr>
            <p:ph type="title"/>
          </p:nvPr>
        </p:nvSpPr>
        <p:spPr>
          <a:xfrm>
            <a:off x="457200" y="-6780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en-US" sz="4000" u="sng" dirty="0" err="1"/>
              <a:t>Autoionization</a:t>
            </a:r>
            <a:r>
              <a:rPr lang="en-US" altLang="en-US" sz="4000" u="sng" dirty="0"/>
              <a:t> of Water</a:t>
            </a:r>
          </a:p>
        </p:txBody>
      </p:sp>
      <p:sp>
        <p:nvSpPr>
          <p:cNvPr id="9" name="Rectangle 17"/>
          <p:cNvSpPr txBox="1">
            <a:spLocks noChangeArrowheads="1"/>
          </p:cNvSpPr>
          <p:nvPr/>
        </p:nvSpPr>
        <p:spPr>
          <a:xfrm>
            <a:off x="609600" y="5057392"/>
            <a:ext cx="8382000" cy="569387"/>
          </a:xfrm>
          <a:prstGeom prst="rect">
            <a:avLst/>
          </a:prstGeom>
        </p:spPr>
        <p:txBody>
          <a:bodyPr vert="horz" wrap="square" lIns="54864" tIns="91440" rtlCol="0">
            <a:spAutoFit/>
          </a:bodyPr>
          <a:lstStyle/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0000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called the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+mn-lt"/>
                <a:ea typeface="+mn-ea"/>
                <a:cs typeface="+mn-cs"/>
              </a:rPr>
              <a:t>ion-product constant</a:t>
            </a: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45239" y="3575887"/>
            <a:ext cx="4452939" cy="523876"/>
            <a:chOff x="2227255" y="3841351"/>
            <a:chExt cx="4452939" cy="523876"/>
          </a:xfrm>
        </p:grpSpPr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2227255" y="3841351"/>
              <a:ext cx="4452939" cy="523876"/>
              <a:chOff x="608" y="3253"/>
              <a:chExt cx="2805" cy="330"/>
            </a:xfrm>
          </p:grpSpPr>
          <p:sp>
            <p:nvSpPr>
              <p:cNvPr id="11" name="Text Box 94"/>
              <p:cNvSpPr txBox="1">
                <a:spLocks noChangeArrowheads="1"/>
              </p:cNvSpPr>
              <p:nvPr/>
            </p:nvSpPr>
            <p:spPr bwMode="auto">
              <a:xfrm>
                <a:off x="608" y="3253"/>
                <a:ext cx="280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</a:rPr>
                  <a:t>H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</a:rPr>
                  <a:t>(l)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</a:rPr>
                  <a:t>           H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itchFamily="34" charset="0"/>
                  </a:rPr>
                  <a:t>+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</a:rPr>
                  <a:t>(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pitchFamily="34" charset="0"/>
                  </a:rPr>
                  <a:t>aq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pitchFamily="34" charset="0"/>
                  </a:rPr>
                  <a:t>)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</a:rPr>
                  <a:t> + OH</a:t>
                </a:r>
                <a:r>
                  <a:rPr lang="en-US" sz="3200" baseline="30000" dirty="0">
                    <a:solidFill>
                      <a:srgbClr val="000000"/>
                    </a:solidFill>
                    <a:latin typeface="Arial" pitchFamily="34" charset="0"/>
                  </a:rPr>
                  <a:t>-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</a:rPr>
                  <a:t>(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Arial" pitchFamily="34" charset="0"/>
                  </a:rPr>
                  <a:t>aq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</a:rPr>
                  <a:t>)</a:t>
                </a:r>
                <a:endParaRPr lang="en-US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Line 92"/>
              <p:cNvSpPr>
                <a:spLocks noChangeShapeType="1"/>
              </p:cNvSpPr>
              <p:nvPr/>
            </p:nvSpPr>
            <p:spPr bwMode="auto">
              <a:xfrm>
                <a:off x="1387" y="3419"/>
                <a:ext cx="3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3" name="Line 92"/>
            <p:cNvSpPr>
              <a:spLocks noChangeShapeType="1"/>
            </p:cNvSpPr>
            <p:nvPr/>
          </p:nvSpPr>
          <p:spPr bwMode="auto">
            <a:xfrm flipH="1">
              <a:off x="3427036" y="4213420"/>
              <a:ext cx="5560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30803" y="4388799"/>
            <a:ext cx="503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 err="1"/>
              <a:t>K</a:t>
            </a:r>
            <a:r>
              <a:rPr lang="en-US" sz="3200" i="1" baseline="-25000" dirty="0" err="1"/>
              <a:t>c</a:t>
            </a:r>
            <a:endParaRPr lang="en-US" sz="3200" i="1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459467" y="4414199"/>
            <a:ext cx="1697042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[H</a:t>
            </a:r>
            <a:r>
              <a:rPr lang="en-US" sz="3200" baseline="30000" dirty="0"/>
              <a:t>+</a:t>
            </a:r>
            <a:r>
              <a:rPr lang="en-US" sz="3200" dirty="0"/>
              <a:t>][OH</a:t>
            </a:r>
            <a:r>
              <a:rPr lang="en-US" sz="3200" baseline="30000" dirty="0"/>
              <a:t>-</a:t>
            </a:r>
            <a:r>
              <a:rPr lang="en-US" sz="3200" dirty="0"/>
              <a:t>]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117731" y="4405000"/>
            <a:ext cx="872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= </a:t>
            </a:r>
            <a:r>
              <a:rPr lang="en-US" sz="3200" i="1" dirty="0"/>
              <a:t>K</a:t>
            </a:r>
            <a:r>
              <a:rPr lang="en-US" sz="3200" i="1" baseline="-25000" dirty="0"/>
              <a:t>w</a:t>
            </a:r>
            <a:endParaRPr lang="en-US" sz="3200" i="1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02522" y="5759511"/>
            <a:ext cx="3682868" cy="10156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algn="ctr"/>
            <a:r>
              <a:rPr lang="en-US" sz="2400" dirty="0"/>
              <a:t>At 25</a:t>
            </a:r>
            <a:r>
              <a:rPr lang="en-US" sz="2400" baseline="30000" dirty="0"/>
              <a:t>0</a:t>
            </a:r>
            <a:r>
              <a:rPr lang="en-US" sz="2400" dirty="0"/>
              <a:t>C</a:t>
            </a:r>
          </a:p>
          <a:p>
            <a:pPr algn="ctr"/>
            <a:r>
              <a:rPr lang="en-US" sz="2400" i="1" dirty="0"/>
              <a:t>K</a:t>
            </a:r>
            <a:r>
              <a:rPr lang="en-US" sz="2400" i="1" baseline="-25000" dirty="0"/>
              <a:t>w</a:t>
            </a:r>
            <a:r>
              <a:rPr lang="en-US" sz="2400" dirty="0"/>
              <a:t> = [H</a:t>
            </a:r>
            <a:r>
              <a:rPr lang="en-US" sz="2400" baseline="30000" dirty="0"/>
              <a:t>+</a:t>
            </a:r>
            <a:r>
              <a:rPr lang="en-US" sz="2400" dirty="0"/>
              <a:t>][OH</a:t>
            </a:r>
            <a:r>
              <a:rPr lang="en-US" sz="3600" baseline="30000" dirty="0"/>
              <a:t>-</a:t>
            </a:r>
            <a:r>
              <a:rPr lang="en-US" sz="2400" dirty="0"/>
              <a:t>] = 1.0 x 10</a:t>
            </a:r>
            <a:r>
              <a:rPr lang="en-US" sz="3600" baseline="30000" dirty="0"/>
              <a:t>-</a:t>
            </a:r>
            <a:r>
              <a:rPr lang="en-US" sz="2400" baseline="30000" dirty="0"/>
              <a:t>14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138368" y="43961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=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20" grpId="0"/>
      <p:bldP spid="21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Acidic,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Basic, and Neutral Solutions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7"/>
          <p:cNvSpPr>
            <a:spLocks noGrp="1" noChangeArrowheads="1"/>
          </p:cNvSpPr>
          <p:nvPr>
            <p:ph idx="1"/>
          </p:nvPr>
        </p:nvSpPr>
        <p:spPr>
          <a:xfrm>
            <a:off x="609600" y="1262278"/>
            <a:ext cx="7571523" cy="4401205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In a </a:t>
            </a:r>
            <a:r>
              <a:rPr lang="en-US" altLang="en-US" sz="2800" b="1" i="1" dirty="0"/>
              <a:t>neutral</a:t>
            </a:r>
            <a:r>
              <a:rPr lang="en-US" altLang="en-US" sz="2800" dirty="0"/>
              <a:t> solution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dirty="0"/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In an </a:t>
            </a:r>
            <a:r>
              <a:rPr lang="en-US" altLang="en-US" sz="2800" b="1" i="1" dirty="0">
                <a:solidFill>
                  <a:srgbClr val="FF0000"/>
                </a:solidFill>
              </a:rPr>
              <a:t>acidic</a:t>
            </a:r>
            <a:r>
              <a:rPr lang="en-US" altLang="en-US" sz="2800" dirty="0"/>
              <a:t> solution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3600" dirty="0"/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In a </a:t>
            </a:r>
            <a:r>
              <a:rPr lang="en-US" altLang="en-US" sz="2800" b="1" i="1" dirty="0">
                <a:solidFill>
                  <a:srgbClr val="0000CC"/>
                </a:solidFill>
              </a:rPr>
              <a:t>basic</a:t>
            </a:r>
            <a:r>
              <a:rPr lang="en-US" altLang="en-US" sz="2800" dirty="0"/>
              <a:t> solution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4000" dirty="0"/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Note that at all times</a:t>
            </a:r>
            <a:endParaRPr lang="en-US" altLang="en-US" sz="24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53939"/>
              </p:ext>
            </p:extLst>
          </p:nvPr>
        </p:nvGraphicFramePr>
        <p:xfrm>
          <a:off x="2103438" y="1723793"/>
          <a:ext cx="48466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Equation" r:id="rId3" imgW="2489200" imgH="266700" progId="Equation.3">
                  <p:embed/>
                </p:oleObj>
              </mc:Choice>
              <mc:Fallback>
                <p:oleObj name="Equation" r:id="rId3" imgW="2489200" imgH="2667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723793"/>
                        <a:ext cx="484663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75056"/>
              </p:ext>
            </p:extLst>
          </p:nvPr>
        </p:nvGraphicFramePr>
        <p:xfrm>
          <a:off x="1881188" y="2971568"/>
          <a:ext cx="5343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Equation" r:id="rId5" imgW="2400300" imgH="228600" progId="Equation.3">
                  <p:embed/>
                </p:oleObj>
              </mc:Choice>
              <mc:Fallback>
                <p:oleObj name="Equation" r:id="rId5" imgW="2400300" imgH="2286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971568"/>
                        <a:ext cx="53435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14481"/>
              </p:ext>
            </p:extLst>
          </p:nvPr>
        </p:nvGraphicFramePr>
        <p:xfrm>
          <a:off x="1797050" y="4254268"/>
          <a:ext cx="5511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Equation" r:id="rId7" imgW="2476500" imgH="228600" progId="Equation.3">
                  <p:embed/>
                </p:oleObj>
              </mc:Choice>
              <mc:Fallback>
                <p:oleObj name="Equation" r:id="rId7" imgW="2476500" imgH="2286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254268"/>
                        <a:ext cx="55118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20384"/>
              </p:ext>
            </p:extLst>
          </p:nvPr>
        </p:nvGraphicFramePr>
        <p:xfrm>
          <a:off x="1693863" y="5598880"/>
          <a:ext cx="3900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3" name="Equation" r:id="rId9" imgW="1752600" imgH="241300" progId="Equation.3">
                  <p:embed/>
                </p:oleObj>
              </mc:Choice>
              <mc:Fallback>
                <p:oleObj name="Equation" r:id="rId9" imgW="1752600" imgH="2413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598880"/>
                        <a:ext cx="3900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06726" y="4852983"/>
            <a:ext cx="3082413" cy="1873045"/>
            <a:chOff x="5906726" y="4852983"/>
            <a:chExt cx="3082413" cy="1873045"/>
          </a:xfrm>
        </p:grpSpPr>
        <p:sp>
          <p:nvSpPr>
            <p:cNvPr id="16" name="Rounded Rectangle 15"/>
            <p:cNvSpPr/>
            <p:nvPr/>
          </p:nvSpPr>
          <p:spPr>
            <a:xfrm>
              <a:off x="5906726" y="4852983"/>
              <a:ext cx="3082413" cy="187304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u="sng" dirty="0">
                <a:solidFill>
                  <a:schemeClr val="tx1"/>
                </a:solidFill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034427" y="5083893"/>
              <a:ext cx="16081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[H</a:t>
              </a:r>
              <a:r>
                <a:rPr lang="en-US" sz="2400" baseline="30000"/>
                <a:t>+</a:t>
              </a:r>
              <a:r>
                <a:rPr lang="en-US" sz="2400"/>
                <a:t>] = [OH</a:t>
              </a:r>
              <a:r>
                <a:rPr lang="en-US" sz="2400" baseline="30000"/>
                <a:t>-</a:t>
              </a:r>
              <a:r>
                <a:rPr lang="en-US" sz="2400"/>
                <a:t>]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6034427" y="5560143"/>
              <a:ext cx="16081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[H</a:t>
              </a:r>
              <a:r>
                <a:rPr lang="en-US" sz="2400" baseline="30000" dirty="0"/>
                <a:t>+</a:t>
              </a:r>
              <a:r>
                <a:rPr lang="en-US" sz="2400" dirty="0"/>
                <a:t>] &gt; [OH</a:t>
              </a:r>
              <a:r>
                <a:rPr lang="en-US" sz="2400" baseline="30000" dirty="0"/>
                <a:t>-</a:t>
              </a:r>
              <a:r>
                <a:rPr lang="en-US" sz="2400" dirty="0"/>
                <a:t>]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6034427" y="6036393"/>
              <a:ext cx="16081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[H</a:t>
              </a:r>
              <a:r>
                <a:rPr lang="en-US" sz="2400" baseline="30000"/>
                <a:t>+</a:t>
              </a:r>
              <a:r>
                <a:rPr lang="en-US" sz="2400"/>
                <a:t>] &lt; [OH</a:t>
              </a:r>
              <a:r>
                <a:rPr lang="en-US" sz="2400" baseline="30000"/>
                <a:t>-</a:t>
              </a:r>
              <a:r>
                <a:rPr lang="en-US" sz="2400"/>
                <a:t>]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7739742" y="5083893"/>
              <a:ext cx="10840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neutral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7834383" y="5560143"/>
              <a:ext cx="8947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acidic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7875252" y="6036393"/>
              <a:ext cx="8146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basic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9245" y="858862"/>
            <a:ext cx="3498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>
                <a:solidFill>
                  <a:srgbClr val="7030A0"/>
                </a:solidFill>
              </a:rPr>
              <a:t>K</a:t>
            </a:r>
            <a:r>
              <a:rPr lang="en-US" sz="2400" i="1" baseline="-25000" dirty="0" err="1">
                <a:solidFill>
                  <a:srgbClr val="7030A0"/>
                </a:solidFill>
              </a:rPr>
              <a:t>w</a:t>
            </a:r>
            <a:r>
              <a:rPr lang="en-US" sz="2400" dirty="0">
                <a:solidFill>
                  <a:srgbClr val="7030A0"/>
                </a:solidFill>
              </a:rPr>
              <a:t> = [H</a:t>
            </a:r>
            <a:r>
              <a:rPr lang="en-US" sz="2400" baseline="30000" dirty="0">
                <a:solidFill>
                  <a:srgbClr val="7030A0"/>
                </a:solidFill>
              </a:rPr>
              <a:t>+</a:t>
            </a:r>
            <a:r>
              <a:rPr lang="en-US" sz="2400" dirty="0">
                <a:solidFill>
                  <a:srgbClr val="7030A0"/>
                </a:solidFill>
              </a:rPr>
              <a:t>][OH</a:t>
            </a:r>
            <a:r>
              <a:rPr lang="en-US" sz="3600" baseline="30000" dirty="0">
                <a:solidFill>
                  <a:srgbClr val="7030A0"/>
                </a:solidFill>
              </a:rPr>
              <a:t>-</a:t>
            </a:r>
            <a:r>
              <a:rPr lang="en-US" sz="2400" dirty="0">
                <a:solidFill>
                  <a:srgbClr val="7030A0"/>
                </a:solidFill>
              </a:rPr>
              <a:t>] = 1.0 x 10</a:t>
            </a:r>
            <a:r>
              <a:rPr lang="en-US" sz="3600" baseline="30000" dirty="0">
                <a:solidFill>
                  <a:srgbClr val="7030A0"/>
                </a:solidFill>
              </a:rPr>
              <a:t>-</a:t>
            </a:r>
            <a:r>
              <a:rPr lang="en-US" sz="2400" baseline="30000" dirty="0">
                <a:solidFill>
                  <a:srgbClr val="7030A0"/>
                </a:solidFill>
              </a:rPr>
              <a:t>14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1896" y="968508"/>
            <a:ext cx="8728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The concentration of OH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 ions in a certain household ammonia cleaning solution is 0.0025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. Calculate the concentration of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ions. Is the solution acidic or basic?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0805" y="2375940"/>
            <a:ext cx="452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K</a:t>
            </a:r>
            <a:r>
              <a:rPr lang="en-US" sz="2800" i="1" baseline="-25000" dirty="0"/>
              <a:t>w</a:t>
            </a:r>
            <a:r>
              <a:rPr lang="en-US" sz="2800" dirty="0"/>
              <a:t> = [H</a:t>
            </a:r>
            <a:r>
              <a:rPr lang="en-US" sz="2800" baseline="30000" dirty="0"/>
              <a:t>+</a:t>
            </a:r>
            <a:r>
              <a:rPr lang="en-US" sz="2800" dirty="0"/>
              <a:t>][OH</a:t>
            </a:r>
            <a:r>
              <a:rPr lang="en-US" sz="4000" baseline="30000" dirty="0"/>
              <a:t>-</a:t>
            </a:r>
            <a:r>
              <a:rPr lang="en-US" sz="2800" dirty="0"/>
              <a:t>] = 1.0 x 10</a:t>
            </a:r>
            <a:r>
              <a:rPr lang="en-US" sz="4000" baseline="30000" dirty="0"/>
              <a:t>-</a:t>
            </a:r>
            <a:r>
              <a:rPr lang="en-US" sz="2800" baseline="30000" dirty="0"/>
              <a:t>14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236" y="3981028"/>
            <a:ext cx="6285530" cy="1049433"/>
          </a:xfrm>
          <a:noFill/>
          <a:ln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99482" y="3206767"/>
            <a:ext cx="2945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[OH</a:t>
            </a:r>
            <a:r>
              <a:rPr lang="en-US" sz="4000" baseline="30000" dirty="0"/>
              <a:t>-</a:t>
            </a:r>
            <a:r>
              <a:rPr lang="en-US" sz="2800" dirty="0"/>
              <a:t>] = 0.0025 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3702" y="5292454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[H</a:t>
            </a:r>
            <a:r>
              <a:rPr lang="en-US" sz="3200" baseline="30000" dirty="0">
                <a:solidFill>
                  <a:srgbClr val="000000"/>
                </a:solidFill>
              </a:rPr>
              <a:t>+</a:t>
            </a:r>
            <a:r>
              <a:rPr lang="en-US" sz="3200" dirty="0">
                <a:solidFill>
                  <a:srgbClr val="000000"/>
                </a:solidFill>
              </a:rPr>
              <a:t>]  &lt;  [OH</a:t>
            </a:r>
            <a:r>
              <a:rPr lang="en-US" sz="3200" baseline="30000" dirty="0">
                <a:solidFill>
                  <a:srgbClr val="000000"/>
                </a:solidFill>
              </a:rPr>
              <a:t>-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109723" y="6138031"/>
            <a:ext cx="354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 solution is </a:t>
            </a:r>
            <a:r>
              <a:rPr lang="en-US" sz="2800" dirty="0">
                <a:solidFill>
                  <a:srgbClr val="0000FF"/>
                </a:solidFill>
              </a:rPr>
              <a:t>basic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008211" y="6138031"/>
            <a:ext cx="262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But how </a:t>
            </a:r>
            <a:r>
              <a:rPr lang="en-US" sz="2800" dirty="0">
                <a:solidFill>
                  <a:srgbClr val="0000FF"/>
                </a:solidFill>
              </a:rPr>
              <a:t>basic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205BD-17BF-496C-A553-2B7E77AB85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180303" y="5118177"/>
            <a:ext cx="1181898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6E1D9-B8EB-47C9-A7F1-2D2387452B09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36938" y="1278035"/>
            <a:ext cx="2278062" cy="7572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pH =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log 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17485" y="285996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 = [OH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17485" y="333621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 &gt; [OH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717485" y="381246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 &lt; [OH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52160" y="2402760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Arial" pitchFamily="34" charset="0"/>
              </a:rPr>
              <a:t>Solution Is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61723" y="285996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neutral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37923" y="333621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acidic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172848" y="381246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  <a:latin typeface="Arial" pitchFamily="34" charset="0"/>
              </a:rPr>
              <a:t>basic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862198" y="285996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 = 1.0 x 10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-7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62198" y="332986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 &gt; 1.0 x 10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-7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66960" y="3812460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[H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] &lt; 1.0 x 10</a:t>
            </a:r>
            <a:r>
              <a:rPr lang="en-US" sz="2400" baseline="30000">
                <a:solidFill>
                  <a:srgbClr val="000000"/>
                </a:solidFill>
                <a:latin typeface="Arial" pitchFamily="34" charset="0"/>
              </a:rPr>
              <a:t>-7</a:t>
            </a: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433948" y="285996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pH = 7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433948" y="332986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pH &lt; 7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433948" y="381246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  <a:latin typeface="Arial" pitchFamily="34" charset="0"/>
              </a:rPr>
              <a:t>pH &gt; 7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11448" y="2402760"/>
            <a:ext cx="126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Arial" pitchFamily="34" charset="0"/>
              </a:rPr>
              <a:t>At 25</a:t>
            </a:r>
            <a:r>
              <a:rPr lang="en-US" sz="2400" b="1" u="sng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en-US" sz="2400" b="1" u="sng">
                <a:solidFill>
                  <a:srgbClr val="000000"/>
                </a:solidFill>
                <a:latin typeface="Arial" pitchFamily="34" charset="0"/>
              </a:rPr>
              <a:t>C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41240" y="4830108"/>
            <a:ext cx="658812" cy="762000"/>
            <a:chOff x="2177" y="3312"/>
            <a:chExt cx="415" cy="480"/>
          </a:xfrm>
        </p:grpSpPr>
        <p:sp>
          <p:nvSpPr>
            <p:cNvPr id="16407" name="Text Box 18"/>
            <p:cNvSpPr txBox="1">
              <a:spLocks noChangeArrowheads="1"/>
            </p:cNvSpPr>
            <p:nvPr/>
          </p:nvSpPr>
          <p:spPr bwMode="auto">
            <a:xfrm>
              <a:off x="2177" y="3408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pH </a:t>
              </a:r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 flipV="1">
              <a:off x="2571" y="331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922377" y="4830108"/>
            <a:ext cx="854075" cy="762000"/>
            <a:chOff x="3110" y="3312"/>
            <a:chExt cx="538" cy="480"/>
          </a:xfrm>
        </p:grpSpPr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3110" y="3408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>
              <a:off x="3648" y="331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  <a:latin typeface="Calibri"/>
              </a:rPr>
              <a:t>pH Scale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  <a:latin typeface="Calibri"/>
              </a:rPr>
              <a:t>pH = -log [H</a:t>
            </a:r>
            <a:r>
              <a:rPr lang="en-US" sz="4000" u="sng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4000" u="sng" dirty="0">
                <a:solidFill>
                  <a:prstClr val="black"/>
                </a:solidFill>
                <a:latin typeface="Calibri"/>
              </a:rPr>
              <a:t>]</a:t>
            </a:r>
          </a:p>
        </p:txBody>
      </p:sp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667" y="741520"/>
            <a:ext cx="2138691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images.flatworldknowledge.com/averillfwk/averillfwk-fig04_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571096"/>
            <a:ext cx="6434589" cy="43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B01D-D3F5-47D2-A20B-7AA1EEC583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17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err="1">
                <a:solidFill>
                  <a:prstClr val="black"/>
                </a:solidFill>
                <a:latin typeface="Calibri"/>
              </a:rPr>
              <a:t>pOH</a:t>
            </a:r>
            <a:r>
              <a:rPr lang="en-US" sz="4000" u="sng" dirty="0">
                <a:solidFill>
                  <a:prstClr val="black"/>
                </a:solidFill>
                <a:latin typeface="Calibri"/>
              </a:rPr>
              <a:t> Scale</a:t>
            </a: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373632" y="1001494"/>
            <a:ext cx="7620000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analogy to 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scale, we can define a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-scale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the concentration [OH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1172" y="2111715"/>
            <a:ext cx="4554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800" i="1" baseline="-25000" dirty="0">
                <a:solidFill>
                  <a:srgbClr val="000000"/>
                </a:solidFill>
                <a:latin typeface="Arial" pitchFamily="34" charset="0"/>
              </a:rPr>
              <a:t>w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=  [H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][OH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 = 1.0 x 10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-14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613031" y="2777418"/>
            <a:ext cx="2703304" cy="707886"/>
          </a:xfrm>
          <a:prstGeom prst="rect">
            <a:avLst/>
          </a:prstGeom>
          <a:noFill/>
          <a:ln w="1270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log [OH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60914" y="2851354"/>
            <a:ext cx="4209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-log [H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 – log [OH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 = 14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94388" y="3651042"/>
            <a:ext cx="2601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pH +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= 14</a:t>
            </a:r>
          </a:p>
        </p:txBody>
      </p:sp>
      <p:sp>
        <p:nvSpPr>
          <p:cNvPr id="13" name="Rectangle 17"/>
          <p:cNvSpPr txBox="1">
            <a:spLocks noChangeArrowheads="1"/>
          </p:cNvSpPr>
          <p:nvPr/>
        </p:nvSpPr>
        <p:spPr>
          <a:xfrm>
            <a:off x="373632" y="4403423"/>
            <a:ext cx="8372172" cy="19697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marR="0" lvl="0" indent="-3381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important to remember that:</a:t>
            </a:r>
          </a:p>
          <a:p>
            <a:pPr marL="574675" marR="0" lvl="0" indent="-5746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This relation is valid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25°C!</a:t>
            </a:r>
          </a:p>
          <a:p>
            <a:pPr marL="574675" marR="0" lvl="0" indent="-5746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At other temperatures, the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autoionization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constant of water and, therefore, the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pH+pOH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are different.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B01D-D3F5-47D2-A20B-7AA1EEC583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0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0" name="Rectangle 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52728"/>
          </a:xfrm>
        </p:spPr>
        <p:txBody>
          <a:bodyPr>
            <a:noAutofit/>
          </a:bodyPr>
          <a:lstStyle/>
          <a:p>
            <a:r>
              <a:rPr lang="en-US" altLang="en-US" sz="4000" u="sng" dirty="0"/>
              <a:t>Acids and Bases: Arrhenius Definition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A98-4BE0-4A41-9D74-1FE37FE83BB7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idx="1"/>
          </p:nvPr>
        </p:nvSpPr>
        <p:spPr>
          <a:xfrm>
            <a:off x="762000" y="1256705"/>
            <a:ext cx="7543800" cy="4001095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An </a:t>
            </a:r>
            <a:r>
              <a:rPr lang="en-US" alt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</a:t>
            </a:r>
            <a:r>
              <a:rPr lang="en-US" altLang="en-US" sz="2800" dirty="0"/>
              <a:t> is a substance that dissociates in water to yield 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.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A </a:t>
            </a:r>
            <a:r>
              <a:rPr lang="en-US" alt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r>
              <a:rPr lang="en-US" altLang="en-US" sz="2800" dirty="0"/>
              <a:t> is a substance that dissociates in water to yield OH</a:t>
            </a:r>
            <a:r>
              <a:rPr lang="en-US" altLang="en-US" sz="2800" baseline="30000" dirty="0"/>
              <a:t>–</a:t>
            </a:r>
            <a:r>
              <a:rPr lang="en-US" altLang="en-US" sz="2800" dirty="0"/>
              <a:t>.</a:t>
            </a:r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This explains why all neutralization reactions between strong acids and bases and have similar heats of reaction:</a:t>
            </a:r>
          </a:p>
          <a:p>
            <a:pPr marL="338138" indent="-338138" algn="ctr">
              <a:spcBef>
                <a:spcPts val="1200"/>
              </a:spcBef>
              <a:buClr>
                <a:srgbClr val="FF0000"/>
              </a:buClr>
              <a:buSzPct val="120000"/>
              <a:buNone/>
            </a:pPr>
            <a:r>
              <a:rPr lang="en-US" altLang="en-US" sz="2800" dirty="0"/>
              <a:t>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aq</a:t>
            </a:r>
            <a:r>
              <a:rPr lang="en-US" altLang="en-US" sz="2800" dirty="0"/>
              <a:t>) + OH</a:t>
            </a:r>
            <a:r>
              <a:rPr lang="en-US" altLang="en-US" sz="2800" baseline="30000" dirty="0"/>
              <a:t>–</a:t>
            </a:r>
            <a:r>
              <a:rPr lang="en-US" altLang="en-US" sz="2800" dirty="0"/>
              <a:t>(</a:t>
            </a:r>
            <a:r>
              <a:rPr lang="en-US" altLang="en-US" sz="2800" i="1" dirty="0" err="1"/>
              <a:t>aq</a:t>
            </a:r>
            <a:r>
              <a:rPr lang="en-US" altLang="en-US" sz="2800" dirty="0"/>
              <a:t>) </a:t>
            </a:r>
            <a:r>
              <a:rPr lang="en-US" altLang="en-US" sz="2800" dirty="0">
                <a:sym typeface="Symbol"/>
              </a:rPr>
              <a:t> H</a:t>
            </a:r>
            <a:r>
              <a:rPr lang="en-US" altLang="en-US" sz="2800" baseline="-16000" dirty="0"/>
              <a:t>2</a:t>
            </a:r>
            <a:r>
              <a:rPr lang="en-US" altLang="en-US" sz="2800" dirty="0">
                <a:sym typeface="Symbol"/>
              </a:rPr>
              <a:t>O(</a:t>
            </a:r>
            <a:r>
              <a:rPr lang="en-US" altLang="en-US" sz="2800" i="1" dirty="0">
                <a:sym typeface="Symbol"/>
              </a:rPr>
              <a:t>l</a:t>
            </a:r>
            <a:r>
              <a:rPr lang="en-US" altLang="en-US" sz="2800" dirty="0">
                <a:sym typeface="Symbol"/>
              </a:rPr>
              <a:t>)     </a:t>
            </a:r>
            <a:r>
              <a:rPr lang="en-US" altLang="en-US" sz="2800" i="1" dirty="0">
                <a:sym typeface="Symbol"/>
              </a:rPr>
              <a:t>H</a:t>
            </a:r>
            <a:r>
              <a:rPr lang="en-US" altLang="en-US" sz="2800" baseline="30000" dirty="0">
                <a:sym typeface="Symbol"/>
              </a:rPr>
              <a:t>0</a:t>
            </a:r>
            <a:r>
              <a:rPr lang="en-US" altLang="en-US" sz="2800" dirty="0">
                <a:sym typeface="Symbol"/>
              </a:rPr>
              <a:t> = -57 kJ/mol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  <a:latin typeface="Calibri"/>
              </a:rPr>
              <a:t>Relevant Equations Summary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93992" y="1160444"/>
            <a:ext cx="5173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1)   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800" i="1" baseline="-25000" dirty="0">
                <a:solidFill>
                  <a:srgbClr val="000000"/>
                </a:solidFill>
                <a:latin typeface="Arial" pitchFamily="34" charset="0"/>
              </a:rPr>
              <a:t>w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=  [H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][OH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 = 1.0 x 10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-14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93992" y="3392088"/>
            <a:ext cx="3121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4)  pH +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= 14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20252" y="1746510"/>
            <a:ext cx="3071995" cy="76944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2)  pH =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log [H</a:t>
            </a:r>
            <a:r>
              <a:rPr lang="en-US" sz="28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13857" y="2474698"/>
            <a:ext cx="3490379" cy="76944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3) 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log [OH]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712" y="4159660"/>
            <a:ext cx="8495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If you know [H</a:t>
            </a:r>
            <a:r>
              <a:rPr lang="en-US" sz="24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],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	you can calculate pH using equation 2.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	you can calculate [OH-] using equation 1 (or 2+4+3)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	you can calculate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pOH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using equation 1+3  (or 2+4)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B01D-D3F5-47D2-A20B-7AA1EEC583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8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Placeholder 2"/>
          <p:cNvSpPr>
            <a:spLocks/>
          </p:cNvSpPr>
          <p:nvPr/>
        </p:nvSpPr>
        <p:spPr bwMode="auto">
          <a:xfrm>
            <a:off x="152400" y="762000"/>
            <a:ext cx="8807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b="1" i="1">
              <a:solidFill>
                <a:srgbClr val="109769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="1" i="1">
              <a:solidFill>
                <a:srgbClr val="109769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="1" i="1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b="1" i="1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7" name="Text Placeholder 2"/>
          <p:cNvSpPr>
            <a:spLocks/>
          </p:cNvSpPr>
          <p:nvPr/>
        </p:nvSpPr>
        <p:spPr bwMode="auto">
          <a:xfrm>
            <a:off x="152400" y="825912"/>
            <a:ext cx="8807450" cy="24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concentration of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ions in a bottle of table wine was 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3.2 x 10</a:t>
            </a:r>
            <a:r>
              <a:rPr lang="en-US" sz="2400" baseline="30000" dirty="0">
                <a:solidFill>
                  <a:srgbClr val="000000"/>
                </a:solidFill>
              </a:rPr>
              <a:t>-4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right after the cork was removed. Only half of the wine was consumed. The other half, after it had been standing open to the air for a month, was found to have a hydrogen ion concentration equal to 1.0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M. </a:t>
            </a:r>
            <a:r>
              <a:rPr lang="en-US" sz="2400" dirty="0">
                <a:solidFill>
                  <a:srgbClr val="000000"/>
                </a:solidFill>
              </a:rPr>
              <a:t>Calculate the pH of the wine on these two occasions.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96037" y="3096854"/>
            <a:ext cx="2351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 dirty="0">
                <a:solidFill>
                  <a:srgbClr val="000000"/>
                </a:solidFill>
              </a:rPr>
              <a:t>pH = -log [H</a:t>
            </a:r>
            <a:r>
              <a:rPr lang="en-US" sz="2800" baseline="30000" dirty="0">
                <a:solidFill>
                  <a:srgbClr val="000000"/>
                </a:solidFill>
              </a:rPr>
              <a:t>+</a:t>
            </a:r>
            <a:r>
              <a:rPr lang="en-US" sz="28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" name="Text Placeholder 2"/>
          <p:cNvSpPr>
            <a:spLocks/>
          </p:cNvSpPr>
          <p:nvPr/>
        </p:nvSpPr>
        <p:spPr bwMode="auto">
          <a:xfrm>
            <a:off x="152400" y="3711600"/>
            <a:ext cx="8807450" cy="30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b="1" i="1" dirty="0">
                <a:solidFill>
                  <a:srgbClr val="109769"/>
                </a:solidFill>
              </a:rPr>
              <a:t>At time 0: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= 3.2 x 10</a:t>
            </a:r>
            <a:r>
              <a:rPr lang="en-US" sz="2400" baseline="30000" dirty="0">
                <a:solidFill>
                  <a:srgbClr val="000000"/>
                </a:solidFill>
              </a:rPr>
              <a:t>-4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pH = -log (3.2 x 10</a:t>
            </a:r>
            <a:r>
              <a:rPr lang="en-US" sz="2400" baseline="30000" dirty="0">
                <a:solidFill>
                  <a:srgbClr val="000000"/>
                </a:solidFill>
              </a:rPr>
              <a:t>-4</a:t>
            </a:r>
            <a:r>
              <a:rPr lang="en-US" sz="2400" dirty="0">
                <a:solidFill>
                  <a:srgbClr val="000000"/>
                </a:solidFill>
              </a:rPr>
              <a:t>) = </a:t>
            </a:r>
            <a:r>
              <a:rPr lang="en-US" sz="2400" b="1" dirty="0">
                <a:solidFill>
                  <a:srgbClr val="000000"/>
                </a:solidFill>
              </a:rPr>
              <a:t>3.49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109769"/>
                </a:solidFill>
              </a:rPr>
              <a:t>At time 1 month: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	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= 1.0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pH = -log (1.0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) = </a:t>
            </a:r>
            <a:r>
              <a:rPr lang="en-US" sz="2400" b="1" dirty="0">
                <a:solidFill>
                  <a:srgbClr val="000000"/>
                </a:solidFill>
              </a:rPr>
              <a:t>3.00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E47B5-E20C-484F-9FC8-03300233DA0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8686" y="1625600"/>
            <a:ext cx="172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16514" y="2694215"/>
            <a:ext cx="172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38057" y="2715986"/>
            <a:ext cx="22642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Placeholder 2"/>
          <p:cNvSpPr>
            <a:spLocks/>
          </p:cNvSpPr>
          <p:nvPr/>
        </p:nvSpPr>
        <p:spPr bwMode="auto">
          <a:xfrm>
            <a:off x="152400" y="762000"/>
            <a:ext cx="8807450" cy="136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pH of rainwater collected in a certain region of the northeastern United States on a particular day was 4.82. Calculate the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ion concentration of the rainwater.</a:t>
            </a:r>
            <a:endParaRPr lang="en-US" sz="2400" b="1" i="1" dirty="0">
              <a:solidFill>
                <a:srgbClr val="109769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="1" i="1" dirty="0">
              <a:solidFill>
                <a:srgbClr val="109769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="1" i="1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Placeholder 2"/>
          <p:cNvSpPr>
            <a:spLocks/>
          </p:cNvSpPr>
          <p:nvPr/>
        </p:nvSpPr>
        <p:spPr bwMode="auto">
          <a:xfrm>
            <a:off x="152400" y="2108046"/>
            <a:ext cx="8807450" cy="42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pH = -log 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</a:t>
            </a:r>
          </a:p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4.82  = -log 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</a:t>
            </a:r>
          </a:p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-4.82  =   log 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</a:rPr>
              <a:t>-4.82</a:t>
            </a:r>
            <a:r>
              <a:rPr lang="en-US" sz="2400" dirty="0">
                <a:solidFill>
                  <a:srgbClr val="000000"/>
                </a:solidFill>
              </a:rPr>
              <a:t>  =   10</a:t>
            </a:r>
            <a:r>
              <a:rPr lang="en-US" sz="2400" baseline="30000" dirty="0">
                <a:solidFill>
                  <a:srgbClr val="000000"/>
                </a:solidFill>
              </a:rPr>
              <a:t>log [H+] 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1.5 x 10</a:t>
            </a:r>
            <a:r>
              <a:rPr lang="en-US" sz="2400" b="1" baseline="30000" dirty="0">
                <a:solidFill>
                  <a:srgbClr val="000000"/>
                </a:solidFill>
              </a:rPr>
              <a:t>-5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M  </a:t>
            </a:r>
            <a:r>
              <a:rPr lang="en-US" sz="2400" dirty="0">
                <a:solidFill>
                  <a:srgbClr val="000000"/>
                </a:solidFill>
              </a:rPr>
              <a:t>= 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3535" y="2096615"/>
            <a:ext cx="2182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the </a:t>
            </a:r>
            <a:r>
              <a:rPr lang="en-US" sz="2800" dirty="0" err="1">
                <a:solidFill>
                  <a:srgbClr val="FF0000"/>
                </a:solidFill>
              </a:rPr>
              <a:t>pOH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1FEBE5-6D34-4692-B552-E6BCD1CEFF0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12000" y="1576615"/>
            <a:ext cx="805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1258" y="1915885"/>
            <a:ext cx="22642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6261" y="5671669"/>
            <a:ext cx="650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Experimental values are almost always reported in pH, not </a:t>
            </a:r>
            <a:r>
              <a:rPr lang="en-US" sz="2800" dirty="0" err="1">
                <a:solidFill>
                  <a:srgbClr val="FF0000"/>
                </a:solidFill>
              </a:rPr>
              <a:t>pOH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7760" y="2140590"/>
            <a:ext cx="4242642" cy="3086923"/>
            <a:chOff x="227760" y="2140590"/>
            <a:chExt cx="4242642" cy="3086923"/>
          </a:xfrm>
        </p:grpSpPr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l="18159" r="18414"/>
            <a:stretch>
              <a:fillRect/>
            </a:stretch>
          </p:blipFill>
          <p:spPr bwMode="auto">
            <a:xfrm>
              <a:off x="227760" y="2140590"/>
              <a:ext cx="4242642" cy="308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769506" y="2267736"/>
              <a:ext cx="16642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" pitchFamily="34" charset="0"/>
                </a:rPr>
                <a:t>pH Meter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prstClr val="black"/>
                </a:solidFill>
                <a:latin typeface="Calibri"/>
              </a:rPr>
              <a:t>Why we use pH and not </a:t>
            </a:r>
            <a:r>
              <a:rPr lang="en-US" sz="4000" u="sng" dirty="0" err="1">
                <a:solidFill>
                  <a:prstClr val="black"/>
                </a:solidFill>
                <a:latin typeface="Calibri"/>
              </a:rPr>
              <a:t>pOH</a:t>
            </a:r>
            <a:endParaRPr lang="en-US" sz="4000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010" name="Picture 2" descr="http://chemwiki.ucdavis.edu/@api/deki/files/12463/Figure11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88" y="1143000"/>
            <a:ext cx="3138063" cy="31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32" y="4499013"/>
            <a:ext cx="3199774" cy="23009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7003143" y="3545748"/>
            <a:ext cx="246742" cy="1258481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92800" y="4021701"/>
            <a:ext cx="553548" cy="61697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540691" y="3884287"/>
            <a:ext cx="135883" cy="614726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5649478"/>
            <a:ext cx="4296229" cy="120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B01D-D3F5-47D2-A20B-7AA1EEC583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5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197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 and Weak Acids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438" y="1150260"/>
            <a:ext cx="8759366" cy="5366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Acids can be either strong electrolytes or weak electrolytes.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acids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completely break up into their ions: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  H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   +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Cl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 acids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partially break up into their ions: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 H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  +  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Weak acids don’t completely dissociate, they go to equilibrium!</a:t>
            </a:r>
          </a:p>
          <a:p>
            <a:pPr marL="338138" lvl="0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338138" lvl="0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</a:rPr>
              <a:t>The extent of dissociation has a dramatic effect on the reactivity of acids.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idx="1"/>
          </p:nvPr>
        </p:nvSpPr>
        <p:spPr>
          <a:xfrm>
            <a:off x="972450" y="954324"/>
            <a:ext cx="7162800" cy="5732338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6 Strong acids: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The </a:t>
            </a:r>
            <a:r>
              <a:rPr lang="en-US" altLang="en-US" sz="2400" dirty="0" err="1"/>
              <a:t>hydrohalic</a:t>
            </a:r>
            <a:r>
              <a:rPr lang="en-US" altLang="en-US" sz="2400" dirty="0"/>
              <a:t> acids (</a:t>
            </a:r>
            <a:r>
              <a:rPr lang="en-US" altLang="en-US" sz="2400" dirty="0" err="1">
                <a:solidFill>
                  <a:srgbClr val="0000FF"/>
                </a:solidFill>
              </a:rPr>
              <a:t>HCl</a:t>
            </a:r>
            <a:r>
              <a:rPr lang="en-US" altLang="en-US" sz="2400" dirty="0"/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HBr</a:t>
            </a:r>
            <a:r>
              <a:rPr lang="en-US" altLang="en-US" sz="2400" dirty="0"/>
              <a:t>, and </a:t>
            </a:r>
            <a:r>
              <a:rPr lang="en-US" altLang="en-US" sz="2400" dirty="0">
                <a:solidFill>
                  <a:srgbClr val="0000FF"/>
                </a:solidFill>
              </a:rPr>
              <a:t>HI</a:t>
            </a:r>
            <a:r>
              <a:rPr lang="en-US" altLang="en-US" sz="2400" dirty="0"/>
              <a:t>).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Oxoacids in which the number of O atoms exceeds the number of ionizable protons by two or more, for example, </a:t>
            </a:r>
            <a:r>
              <a:rPr lang="en-US" altLang="en-US" sz="2400" dirty="0">
                <a:solidFill>
                  <a:srgbClr val="0000FF"/>
                </a:solidFill>
              </a:rPr>
              <a:t>HNO</a:t>
            </a:r>
            <a:r>
              <a:rPr lang="en-US" altLang="en-US" sz="2400" baseline="-16000" dirty="0">
                <a:solidFill>
                  <a:srgbClr val="0000FF"/>
                </a:solidFill>
              </a:rPr>
              <a:t>3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0000FF"/>
                </a:solidFill>
              </a:rPr>
              <a:t>H</a:t>
            </a:r>
            <a:r>
              <a:rPr lang="en-US" altLang="en-US" sz="2400" baseline="-16000" dirty="0">
                <a:solidFill>
                  <a:srgbClr val="0000FF"/>
                </a:solidFill>
              </a:rPr>
              <a:t>2</a:t>
            </a:r>
            <a:r>
              <a:rPr lang="en-US" altLang="en-US" sz="2400" dirty="0">
                <a:solidFill>
                  <a:srgbClr val="0000FF"/>
                </a:solidFill>
              </a:rPr>
              <a:t>SO</a:t>
            </a:r>
            <a:r>
              <a:rPr lang="en-US" altLang="en-US" sz="2400" baseline="-16000" dirty="0">
                <a:solidFill>
                  <a:srgbClr val="0000FF"/>
                </a:solidFill>
              </a:rPr>
              <a:t>4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0000FF"/>
                </a:solidFill>
              </a:rPr>
              <a:t>HClO</a:t>
            </a:r>
            <a:r>
              <a:rPr lang="en-US" altLang="en-US" sz="2400" baseline="-16000" dirty="0">
                <a:solidFill>
                  <a:srgbClr val="0000FF"/>
                </a:solidFill>
              </a:rPr>
              <a:t>4</a:t>
            </a:r>
            <a:r>
              <a:rPr lang="en-US" altLang="en-US" sz="2400" dirty="0"/>
              <a:t>.</a:t>
            </a:r>
          </a:p>
          <a:p>
            <a:pPr marL="338138" indent="-338138">
              <a:spcBef>
                <a:spcPts val="6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Weak acids: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Any H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donor that is not those six.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Hydrofluoric acid (HF).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 err="1"/>
              <a:t>Oxoacids</a:t>
            </a:r>
            <a:r>
              <a:rPr lang="en-US" altLang="en-US" sz="2400" dirty="0"/>
              <a:t> in which the number of O atoms equals or exceeds by one the number of </a:t>
            </a:r>
            <a:r>
              <a:rPr lang="en-US" altLang="en-US" sz="2400" dirty="0" err="1"/>
              <a:t>ionizable</a:t>
            </a:r>
            <a:r>
              <a:rPr lang="en-US" altLang="en-US" sz="2400" dirty="0"/>
              <a:t> protons, for example, HNO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, H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SO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, H</a:t>
            </a:r>
            <a:r>
              <a:rPr lang="en-US" altLang="en-US" sz="2400" baseline="-16000" dirty="0"/>
              <a:t>4</a:t>
            </a:r>
            <a:r>
              <a:rPr lang="en-US" altLang="en-US" sz="2400" dirty="0"/>
              <a:t>SiO</a:t>
            </a:r>
            <a:r>
              <a:rPr lang="en-US" altLang="en-US" sz="2400" baseline="-16000" dirty="0"/>
              <a:t>4</a:t>
            </a:r>
            <a:r>
              <a:rPr lang="en-US" altLang="en-US" sz="2400" dirty="0"/>
              <a:t>.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Acids in which H is not bonded to O or halogen, such as H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S, HCN.</a:t>
            </a:r>
          </a:p>
          <a:p>
            <a:pPr marL="630746" lvl="1" indent="-338138">
              <a:spcBef>
                <a:spcPts val="3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Carboxylic acids, such as CH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COOH, C</a:t>
            </a:r>
            <a:r>
              <a:rPr lang="en-US" altLang="en-US" sz="2400" baseline="-16000" dirty="0"/>
              <a:t>6</a:t>
            </a:r>
            <a:r>
              <a:rPr lang="en-US" altLang="en-US" sz="2400" dirty="0"/>
              <a:t>H</a:t>
            </a:r>
            <a:r>
              <a:rPr lang="en-US" altLang="en-US" sz="2400" baseline="-16000" dirty="0"/>
              <a:t>5</a:t>
            </a:r>
            <a:r>
              <a:rPr lang="en-US" altLang="en-US" sz="2400" dirty="0"/>
              <a:t>COOH.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 and Weak Acids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548013" y="1041226"/>
            <a:ext cx="516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>
                <a:solidFill>
                  <a:srgbClr val="000000"/>
                </a:solidFill>
                <a:latin typeface="Arial" pitchFamily="34" charset="0"/>
              </a:rPr>
              <a:t>Strong Acids</a:t>
            </a:r>
            <a:r>
              <a:rPr lang="en-US" sz="2400" u="sng">
                <a:solidFill>
                  <a:srgbClr val="000000"/>
                </a:solidFill>
                <a:latin typeface="Arial" pitchFamily="34" charset="0"/>
              </a:rPr>
              <a:t> are strong electrolytes</a:t>
            </a:r>
            <a:endParaRPr lang="en-US" sz="2400" b="1" i="1" u="sng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68688" y="1650831"/>
            <a:ext cx="3568702" cy="461963"/>
            <a:chOff x="518" y="2809"/>
            <a:chExt cx="2248" cy="291"/>
          </a:xfrm>
        </p:grpSpPr>
        <p:sp>
          <p:nvSpPr>
            <p:cNvPr id="28691" name="Text Box 13"/>
            <p:cNvSpPr txBox="1">
              <a:spLocks noChangeArrowheads="1"/>
            </p:cNvSpPr>
            <p:nvPr/>
          </p:nvSpPr>
          <p:spPr bwMode="auto">
            <a:xfrm>
              <a:off x="518" y="2809"/>
              <a:ext cx="22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Arial" pitchFamily="34" charset="0"/>
                </a:rPr>
                <a:t>HCl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</a:t>
              </a:r>
              <a:r>
                <a:rPr lang="en-US" sz="2400" dirty="0" err="1">
                  <a:solidFill>
                    <a:srgbClr val="000000"/>
                  </a:solidFill>
                  <a:latin typeface="Arial" pitchFamily="34" charset="0"/>
                </a:rPr>
                <a:t>Cl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>
              <a:off x="1163" y="29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868688" y="2195343"/>
            <a:ext cx="4319588" cy="461963"/>
            <a:chOff x="336" y="3056"/>
            <a:chExt cx="2721" cy="291"/>
          </a:xfrm>
        </p:grpSpPr>
        <p:sp>
          <p:nvSpPr>
            <p:cNvPr id="28689" name="Text Box 21"/>
            <p:cNvSpPr txBox="1">
              <a:spLocks noChangeArrowheads="1"/>
            </p:cNvSpPr>
            <p:nvPr/>
          </p:nvSpPr>
          <p:spPr bwMode="auto">
            <a:xfrm>
              <a:off x="336" y="3056"/>
              <a:ext cx="27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HNO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NO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2-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>
              <a:off x="1165" y="320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868688" y="2741444"/>
            <a:ext cx="4251327" cy="461963"/>
            <a:chOff x="520" y="3504"/>
            <a:chExt cx="2678" cy="291"/>
          </a:xfrm>
        </p:grpSpPr>
        <p:sp>
          <p:nvSpPr>
            <p:cNvPr id="28687" name="Text Box 25"/>
            <p:cNvSpPr txBox="1">
              <a:spLocks noChangeArrowheads="1"/>
            </p:cNvSpPr>
            <p:nvPr/>
          </p:nvSpPr>
          <p:spPr bwMode="auto">
            <a:xfrm>
              <a:off x="520" y="3504"/>
              <a:ext cx="26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HClO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ClO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88" name="Line 26"/>
            <p:cNvSpPr>
              <a:spLocks noChangeShapeType="1"/>
            </p:cNvSpPr>
            <p:nvPr/>
          </p:nvSpPr>
          <p:spPr bwMode="auto">
            <a:xfrm>
              <a:off x="1371" y="365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68688" y="3287545"/>
            <a:ext cx="4149725" cy="461963"/>
            <a:chOff x="517" y="3840"/>
            <a:chExt cx="2614" cy="291"/>
          </a:xfrm>
        </p:grpSpPr>
        <p:sp>
          <p:nvSpPr>
            <p:cNvPr id="28685" name="Text Box 29"/>
            <p:cNvSpPr txBox="1">
              <a:spLocks noChangeArrowheads="1"/>
            </p:cNvSpPr>
            <p:nvPr/>
          </p:nvSpPr>
          <p:spPr bwMode="auto">
            <a:xfrm>
              <a:off x="517" y="3840"/>
              <a:ext cx="26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SO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          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SO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686" name="Line 30"/>
            <p:cNvSpPr>
              <a:spLocks noChangeShapeType="1"/>
            </p:cNvSpPr>
            <p:nvPr/>
          </p:nvSpPr>
          <p:spPr bwMode="auto">
            <a:xfrm>
              <a:off x="1387" y="399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2786746" y="1661938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Strong and Weak Acids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888187" y="4502836"/>
            <a:ext cx="3444876" cy="461963"/>
            <a:chOff x="336" y="672"/>
            <a:chExt cx="2170" cy="291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2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HF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F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32" name="Group 2"/>
            <p:cNvGrpSpPr>
              <a:grpSpLocks/>
            </p:cNvGrpSpPr>
            <p:nvPr/>
          </p:nvGrpSpPr>
          <p:grpSpPr bwMode="auto">
            <a:xfrm>
              <a:off x="917" y="776"/>
              <a:ext cx="384" cy="96"/>
              <a:chOff x="4021" y="288"/>
              <a:chExt cx="384" cy="96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>
                <a:off x="4021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 flipH="1">
                <a:off x="4021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67512" y="3893235"/>
            <a:ext cx="484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>
                <a:solidFill>
                  <a:srgbClr val="000000"/>
                </a:solidFill>
                <a:latin typeface="Arial" pitchFamily="34" charset="0"/>
              </a:rPr>
              <a:t>Weak Acids</a:t>
            </a:r>
            <a:r>
              <a:rPr lang="en-US" sz="2400" u="sng">
                <a:solidFill>
                  <a:srgbClr val="000000"/>
                </a:solidFill>
                <a:latin typeface="Arial" pitchFamily="34" charset="0"/>
              </a:rPr>
              <a:t> are weak electrolytes</a:t>
            </a:r>
            <a:endParaRPr lang="en-US" sz="2400" b="1" i="1" u="sn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2733644" y="4511673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7" name="Group 31"/>
          <p:cNvGrpSpPr>
            <a:grpSpLocks/>
          </p:cNvGrpSpPr>
          <p:nvPr/>
        </p:nvGrpSpPr>
        <p:grpSpPr bwMode="auto">
          <a:xfrm>
            <a:off x="1888187" y="6139551"/>
            <a:ext cx="3652838" cy="461963"/>
            <a:chOff x="336" y="1703"/>
            <a:chExt cx="2301" cy="291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36" y="1703"/>
              <a:ext cx="23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OH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968" y="1808"/>
              <a:ext cx="384" cy="96"/>
              <a:chOff x="4112" y="288"/>
              <a:chExt cx="384" cy="96"/>
            </a:xfrm>
          </p:grpSpPr>
          <p:sp>
            <p:nvSpPr>
              <p:cNvPr id="50" name="Line 26"/>
              <p:cNvSpPr>
                <a:spLocks noChangeShapeType="1"/>
              </p:cNvSpPr>
              <p:nvPr/>
            </p:nvSpPr>
            <p:spPr bwMode="auto">
              <a:xfrm>
                <a:off x="4112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Line 27"/>
              <p:cNvSpPr>
                <a:spLocks noChangeShapeType="1"/>
              </p:cNvSpPr>
              <p:nvPr/>
            </p:nvSpPr>
            <p:spPr bwMode="auto">
              <a:xfrm flipH="1">
                <a:off x="4112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1880931" y="5047123"/>
            <a:ext cx="4194177" cy="461963"/>
            <a:chOff x="336" y="672"/>
            <a:chExt cx="2642" cy="291"/>
          </a:xfrm>
        </p:grpSpPr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26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HNO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NO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54" name="Group 2"/>
            <p:cNvGrpSpPr>
              <a:grpSpLocks/>
            </p:cNvGrpSpPr>
            <p:nvPr/>
          </p:nvGrpSpPr>
          <p:grpSpPr bwMode="auto">
            <a:xfrm>
              <a:off x="1191" y="776"/>
              <a:ext cx="384" cy="96"/>
              <a:chOff x="4295" y="288"/>
              <a:chExt cx="384" cy="96"/>
            </a:xfrm>
          </p:grpSpPr>
          <p:sp>
            <p:nvSpPr>
              <p:cNvPr id="55" name="Line 3"/>
              <p:cNvSpPr>
                <a:spLocks noChangeShapeType="1"/>
              </p:cNvSpPr>
              <p:nvPr/>
            </p:nvSpPr>
            <p:spPr bwMode="auto">
              <a:xfrm>
                <a:off x="4295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 flipH="1">
                <a:off x="4295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888191" y="5576887"/>
            <a:ext cx="4283077" cy="461963"/>
            <a:chOff x="336" y="672"/>
            <a:chExt cx="2698" cy="291"/>
          </a:xfrm>
        </p:grpSpPr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2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HSO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SO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2-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59" name="Group 2"/>
            <p:cNvGrpSpPr>
              <a:grpSpLocks/>
            </p:cNvGrpSpPr>
            <p:nvPr/>
          </p:nvGrpSpPr>
          <p:grpSpPr bwMode="auto">
            <a:xfrm>
              <a:off x="1191" y="776"/>
              <a:ext cx="384" cy="96"/>
              <a:chOff x="4295" y="288"/>
              <a:chExt cx="384" cy="96"/>
            </a:xfrm>
          </p:grpSpPr>
          <p:sp>
            <p:nvSpPr>
              <p:cNvPr id="60" name="Line 3"/>
              <p:cNvSpPr>
                <a:spLocks noChangeShapeType="1"/>
              </p:cNvSpPr>
              <p:nvPr/>
            </p:nvSpPr>
            <p:spPr bwMode="auto">
              <a:xfrm>
                <a:off x="4295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Line 4"/>
              <p:cNvSpPr>
                <a:spLocks noChangeShapeType="1"/>
              </p:cNvSpPr>
              <p:nvPr/>
            </p:nvSpPr>
            <p:spPr bwMode="auto">
              <a:xfrm flipH="1">
                <a:off x="4295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B01D-D3F5-47D2-A20B-7AA1EEC583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5" grpId="0" animBg="1"/>
      <p:bldP spid="35" grpId="0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D1B61-E961-40FF-A44E-68C41582C45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7" y="1889839"/>
            <a:ext cx="3331385" cy="36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94" y="1835149"/>
            <a:ext cx="3428554" cy="3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012984" y="72570"/>
            <a:ext cx="300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u="sng" dirty="0"/>
              <a:t>Strong Acid (</a:t>
            </a:r>
            <a:r>
              <a:rPr lang="en-US" sz="3200" u="sng" dirty="0" err="1"/>
              <a:t>HCl</a:t>
            </a:r>
            <a:r>
              <a:rPr lang="en-US" sz="3200" u="sng" dirty="0"/>
              <a:t>)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11675" y="72344"/>
            <a:ext cx="2724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u="sng" dirty="0"/>
              <a:t>Weak Acid (HF)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937" y="5561880"/>
            <a:ext cx="2614838" cy="12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792540" y="801694"/>
            <a:ext cx="2898550" cy="400110"/>
            <a:chOff x="901238" y="990380"/>
            <a:chExt cx="2898550" cy="400110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901238" y="990380"/>
              <a:ext cx="28985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HF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F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1809290" y="1155482"/>
              <a:ext cx="352425" cy="109538"/>
              <a:chOff x="4012" y="288"/>
              <a:chExt cx="222" cy="69"/>
            </a:xfrm>
          </p:grpSpPr>
          <p:sp>
            <p:nvSpPr>
              <p:cNvPr id="15" name="Line 3"/>
              <p:cNvSpPr>
                <a:spLocks noChangeShapeType="1"/>
              </p:cNvSpPr>
              <p:nvPr/>
            </p:nvSpPr>
            <p:spPr bwMode="auto">
              <a:xfrm>
                <a:off x="4030" y="288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 flipH="1">
                <a:off x="4012" y="357"/>
                <a:ext cx="2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020577" y="1255487"/>
            <a:ext cx="3962944" cy="400110"/>
            <a:chOff x="4527101" y="1255487"/>
            <a:chExt cx="3962944" cy="400110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527101" y="1255487"/>
              <a:ext cx="39629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HF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H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F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6272198" y="1409479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H="1">
              <a:off x="6214595" y="1489309"/>
              <a:ext cx="339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8786" y="782349"/>
            <a:ext cx="3001143" cy="400110"/>
            <a:chOff x="901238" y="990380"/>
            <a:chExt cx="3001143" cy="400110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901238" y="990380"/>
              <a:ext cx="30011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HCl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      H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</a:t>
              </a: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Cl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1867116" y="1228052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4251" y="1262744"/>
            <a:ext cx="4065537" cy="400110"/>
            <a:chOff x="4527101" y="1255487"/>
            <a:chExt cx="4065537" cy="400110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527101" y="1255487"/>
              <a:ext cx="40655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HCl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H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        H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</a:t>
              </a: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Cl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>
              <a:off x="6344768" y="1453021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78646" y="5093090"/>
            <a:ext cx="3001143" cy="400110"/>
            <a:chOff x="901238" y="990380"/>
            <a:chExt cx="3001143" cy="40011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01238" y="990380"/>
              <a:ext cx="30011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HCl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      H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</a:t>
              </a: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Cl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867116" y="1228052"/>
              <a:ext cx="323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39409" y="5097922"/>
            <a:ext cx="3567259" cy="400110"/>
            <a:chOff x="596444" y="990380"/>
            <a:chExt cx="3567259" cy="40011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96444" y="990380"/>
              <a:ext cx="35672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AcOH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  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       H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+ </a:t>
              </a:r>
              <a:r>
                <a:rPr lang="en-US" sz="2000" dirty="0" err="1">
                  <a:solidFill>
                    <a:srgbClr val="000000"/>
                  </a:solidFill>
                  <a:latin typeface="Arial" pitchFamily="34" charset="0"/>
                </a:rPr>
                <a:t>AcO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1809290" y="1155482"/>
              <a:ext cx="352425" cy="109538"/>
              <a:chOff x="4012" y="288"/>
              <a:chExt cx="222" cy="69"/>
            </a:xfrm>
          </p:grpSpPr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>
                <a:off x="4030" y="288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 flipH="1">
                <a:off x="4012" y="357"/>
                <a:ext cx="21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618" y="174172"/>
            <a:ext cx="6199414" cy="49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673" y="5669571"/>
            <a:ext cx="4637542" cy="118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23" y="3712334"/>
            <a:ext cx="7082709" cy="18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344" y="1510987"/>
            <a:ext cx="7139590" cy="16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85857" y="1193451"/>
            <a:ext cx="8961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</a:rPr>
              <a:t>Arrhenius acid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is a substance that produces H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(H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) in water.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91921" y="3404316"/>
            <a:ext cx="8250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</a:rPr>
              <a:t>Arrhenius base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is a substance that produces OH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in water.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789" y="5653826"/>
            <a:ext cx="8765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Can something be an acid/base if its not soluble in water?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820" y="6231748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itchFamily="34" charset="0"/>
              </a:rPr>
              <a:t>Brønsted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 and Lowry proposed a more general definition…</a:t>
            </a:r>
          </a:p>
        </p:txBody>
      </p:sp>
      <p:sp>
        <p:nvSpPr>
          <p:cNvPr id="13" name="Rectangle 0"/>
          <p:cNvSpPr txBox="1">
            <a:spLocks noChangeArrowheads="1"/>
          </p:cNvSpPr>
          <p:nvPr/>
        </p:nvSpPr>
        <p:spPr>
          <a:xfrm>
            <a:off x="228600" y="0"/>
            <a:ext cx="8686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Acids and Bases: Arrhenius Definition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 and Weak Bases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438" y="1150260"/>
            <a:ext cx="8759366" cy="5366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Bases can be either strong electrolytes or weak electrolytes.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bases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completely break up into their ions: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400" dirty="0"/>
              <a:t> </a:t>
            </a:r>
            <a:r>
              <a:rPr lang="en-US" sz="2400" dirty="0" err="1"/>
              <a:t>NaOH</a:t>
            </a:r>
            <a:r>
              <a:rPr lang="en-US" sz="2400" dirty="0"/>
              <a:t> (</a:t>
            </a:r>
            <a:r>
              <a:rPr lang="en-US" sz="2400" dirty="0" err="1"/>
              <a:t>aq</a:t>
            </a:r>
            <a:r>
              <a:rPr lang="en-US" sz="2400" dirty="0"/>
              <a:t>) </a:t>
            </a:r>
            <a:r>
              <a:rPr lang="en-US" sz="2400" dirty="0">
                <a:sym typeface="Wingdings" pitchFamily="2" charset="2"/>
              </a:rPr>
              <a:t>   Na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dirty="0" err="1">
                <a:sym typeface="Wingdings" pitchFamily="2" charset="2"/>
              </a:rPr>
              <a:t>aq</a:t>
            </a:r>
            <a:r>
              <a:rPr lang="en-US" sz="2400" dirty="0">
                <a:sym typeface="Wingdings" pitchFamily="2" charset="2"/>
              </a:rPr>
              <a:t>)   +   OH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dirty="0" err="1">
                <a:sym typeface="Wingdings" pitchFamily="2" charset="2"/>
              </a:rPr>
              <a:t>aq</a:t>
            </a:r>
            <a:r>
              <a:rPr lang="en-US" sz="2400" dirty="0">
                <a:sym typeface="Wingdings" pitchFamily="2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 bases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partially break up into their ions: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400" dirty="0"/>
              <a:t> NH</a:t>
            </a:r>
            <a:r>
              <a:rPr lang="en-US" sz="2400" baseline="-25000" dirty="0"/>
              <a:t>3</a:t>
            </a:r>
            <a:r>
              <a:rPr lang="en-US" sz="2400" dirty="0"/>
              <a:t> (</a:t>
            </a:r>
            <a:r>
              <a:rPr lang="en-US" sz="2400" dirty="0" err="1"/>
              <a:t>aq</a:t>
            </a:r>
            <a:r>
              <a:rPr lang="en-US" sz="2400" dirty="0"/>
              <a:t>)  +  H</a:t>
            </a:r>
            <a:r>
              <a:rPr lang="en-US" sz="2400" baseline="-25000" dirty="0"/>
              <a:t>2</a:t>
            </a:r>
            <a:r>
              <a:rPr lang="en-US" sz="2400" dirty="0"/>
              <a:t>O(l) </a:t>
            </a:r>
            <a:r>
              <a:rPr lang="en-US" sz="2400" dirty="0">
                <a:sym typeface="Wingdings" pitchFamily="2" charset="2"/>
              </a:rPr>
              <a:t> NH</a:t>
            </a:r>
            <a:r>
              <a:rPr lang="en-US" sz="2400" baseline="-25000" dirty="0">
                <a:sym typeface="Wingdings" pitchFamily="2" charset="2"/>
              </a:rPr>
              <a:t>4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 (</a:t>
            </a:r>
            <a:r>
              <a:rPr lang="en-US" sz="2400" dirty="0" err="1">
                <a:sym typeface="Wingdings" pitchFamily="2" charset="2"/>
              </a:rPr>
              <a:t>aq</a:t>
            </a:r>
            <a:r>
              <a:rPr lang="en-US" sz="2400" dirty="0">
                <a:sym typeface="Wingdings" pitchFamily="2" charset="2"/>
              </a:rPr>
              <a:t>)  +  OH</a:t>
            </a:r>
            <a:r>
              <a:rPr lang="en-US" sz="2400" baseline="30000" dirty="0">
                <a:sym typeface="Wingdings" pitchFamily="2" charset="2"/>
              </a:rPr>
              <a:t>-</a:t>
            </a: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dirty="0" err="1">
                <a:sym typeface="Wingdings" pitchFamily="2" charset="2"/>
              </a:rPr>
              <a:t>aq</a:t>
            </a:r>
            <a:r>
              <a:rPr lang="en-US" sz="2400" dirty="0">
                <a:sym typeface="Wingdings" pitchFamily="2" charset="2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Weak bases don’t </a:t>
            </a:r>
            <a:r>
              <a:rPr lang="en-US" sz="2000" b="1" dirty="0">
                <a:solidFill>
                  <a:srgbClr val="FF5050"/>
                </a:solidFill>
                <a:sym typeface="Wingdings" pitchFamily="2" charset="2"/>
              </a:rPr>
              <a:t>completely dissociate, they go to equilibrium!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38138" lvl="0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338138" lvl="0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</a:rPr>
              <a:t>The extent of dissociation has a dramatic effect on the reactivity of bases.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A98-4BE0-4A41-9D74-1FE37FE83BB7}" type="slidenum">
              <a:rPr lang="en-US"/>
              <a:pPr/>
              <a:t>41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idx="1"/>
          </p:nvPr>
        </p:nvSpPr>
        <p:spPr>
          <a:xfrm>
            <a:off x="609600" y="1198132"/>
            <a:ext cx="8534400" cy="4231928"/>
          </a:xfr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6 Strong bases: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MOH, where M = </a:t>
            </a:r>
            <a:r>
              <a:rPr lang="en-US" altLang="en-US" sz="2400" dirty="0">
                <a:solidFill>
                  <a:srgbClr val="0000FF"/>
                </a:solidFill>
              </a:rPr>
              <a:t>Na, K, Li</a:t>
            </a:r>
            <a:r>
              <a:rPr lang="en-US" altLang="en-US" sz="2400" dirty="0"/>
              <a:t>.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M(OH)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, where M = </a:t>
            </a:r>
            <a:r>
              <a:rPr lang="en-US" altLang="en-US" sz="2400" dirty="0">
                <a:solidFill>
                  <a:srgbClr val="0000FF"/>
                </a:solidFill>
              </a:rPr>
              <a:t>Ca, Sr, Ba</a:t>
            </a:r>
            <a:r>
              <a:rPr lang="en-US" altLang="en-US" sz="2400" dirty="0"/>
              <a:t>.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endParaRPr lang="en-US" altLang="en-US" sz="2400" dirty="0"/>
          </a:p>
          <a:p>
            <a:pPr marL="338138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800" dirty="0"/>
              <a:t>Weak bases: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Any H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 acceptor that is not those six.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Other metal hydroxides, Mg(OH)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Zn(OH)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, Co(OH)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, La(OH)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.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Ammonia (NH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).</a:t>
            </a:r>
          </a:p>
          <a:p>
            <a:pPr marL="630746" lvl="1" indent="-338138">
              <a:spcBef>
                <a:spcPts val="600"/>
              </a:spcBef>
              <a:buClr>
                <a:srgbClr val="0000CC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Amines, such as CH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NH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, (CH</a:t>
            </a:r>
            <a:r>
              <a:rPr lang="en-US" altLang="en-US" sz="2400" baseline="-16000" dirty="0"/>
              <a:t>3</a:t>
            </a:r>
            <a:r>
              <a:rPr lang="en-US" altLang="en-US" sz="2400" dirty="0"/>
              <a:t>)</a:t>
            </a:r>
            <a:r>
              <a:rPr lang="en-US" altLang="en-US" sz="2400" baseline="-16000" dirty="0"/>
              <a:t>2</a:t>
            </a:r>
            <a:r>
              <a:rPr lang="en-US" altLang="en-US" sz="2400" dirty="0"/>
              <a:t>NH, C</a:t>
            </a:r>
            <a:r>
              <a:rPr lang="en-US" altLang="en-US" sz="2400" baseline="-16000" dirty="0"/>
              <a:t>5</a:t>
            </a:r>
            <a:r>
              <a:rPr lang="en-US" altLang="en-US" sz="2400" dirty="0"/>
              <a:t>H</a:t>
            </a:r>
            <a:r>
              <a:rPr lang="en-US" altLang="en-US" sz="2400" baseline="-16000" dirty="0"/>
              <a:t>5</a:t>
            </a:r>
            <a:r>
              <a:rPr lang="en-US" altLang="en-US" sz="2400" dirty="0"/>
              <a:t>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Strong and Weak 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Strong and Weak Bases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888187" y="4502836"/>
            <a:ext cx="6153157" cy="461963"/>
            <a:chOff x="336" y="672"/>
            <a:chExt cx="3876" cy="291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38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NH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3(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)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 +  H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(l)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            NH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4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+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 +  OH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-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) 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987" y="803"/>
              <a:ext cx="384" cy="69"/>
              <a:chOff x="5091" y="315"/>
              <a:chExt cx="384" cy="69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>
                <a:off x="5091" y="3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 flipH="1">
                <a:off x="5091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67512" y="3893235"/>
            <a:ext cx="495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 dirty="0">
                <a:solidFill>
                  <a:srgbClr val="000000"/>
                </a:solidFill>
                <a:latin typeface="Arial" pitchFamily="34" charset="0"/>
              </a:rPr>
              <a:t>Weak Bases</a:t>
            </a:r>
            <a:r>
              <a:rPr lang="en-US" sz="2400" u="sng" dirty="0">
                <a:solidFill>
                  <a:srgbClr val="000000"/>
                </a:solidFill>
                <a:latin typeface="Arial" pitchFamily="34" charset="0"/>
              </a:rPr>
              <a:t> are weak electrolytes</a:t>
            </a:r>
            <a:endParaRPr lang="en-US" sz="2400" b="1" i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4408704" y="4526188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771389" y="5076150"/>
            <a:ext cx="6951665" cy="461963"/>
            <a:chOff x="267" y="672"/>
            <a:chExt cx="4379" cy="291"/>
          </a:xfrm>
        </p:grpSpPr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267" y="672"/>
              <a:ext cx="43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+  H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(l)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   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+  OH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-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) 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1941" y="803"/>
              <a:ext cx="384" cy="69"/>
              <a:chOff x="5045" y="315"/>
              <a:chExt cx="384" cy="69"/>
            </a:xfrm>
          </p:grpSpPr>
          <p:sp>
            <p:nvSpPr>
              <p:cNvPr id="55" name="Line 3"/>
              <p:cNvSpPr>
                <a:spLocks noChangeShapeType="1"/>
              </p:cNvSpPr>
              <p:nvPr/>
            </p:nvSpPr>
            <p:spPr bwMode="auto">
              <a:xfrm>
                <a:off x="5045" y="3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 flipH="1">
                <a:off x="5045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553026" y="1200597"/>
            <a:ext cx="523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u="sng">
                <a:solidFill>
                  <a:srgbClr val="000000"/>
                </a:solidFill>
                <a:latin typeface="Arial" pitchFamily="34" charset="0"/>
              </a:rPr>
              <a:t>Strong Bases</a:t>
            </a:r>
            <a:r>
              <a:rPr lang="en-US" sz="2400" u="sng">
                <a:solidFill>
                  <a:srgbClr val="000000"/>
                </a:solidFill>
                <a:latin typeface="Arial" pitchFamily="34" charset="0"/>
              </a:rPr>
              <a:t> are strong electrolytes</a:t>
            </a:r>
            <a:endParaRPr lang="en-US" sz="2400" b="1" i="1" u="sng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0" name="Group 59"/>
          <p:cNvGrpSpPr>
            <a:grpSpLocks/>
          </p:cNvGrpSpPr>
          <p:nvPr/>
        </p:nvGrpSpPr>
        <p:grpSpPr bwMode="auto">
          <a:xfrm>
            <a:off x="2076900" y="1834018"/>
            <a:ext cx="4022727" cy="461963"/>
            <a:chOff x="402" y="2640"/>
            <a:chExt cx="2534" cy="291"/>
          </a:xfrm>
        </p:grpSpPr>
        <p:sp>
          <p:nvSpPr>
            <p:cNvPr id="41" name="Text Box 50"/>
            <p:cNvSpPr txBox="1">
              <a:spLocks noChangeArrowheads="1"/>
            </p:cNvSpPr>
            <p:nvPr/>
          </p:nvSpPr>
          <p:spPr bwMode="auto">
            <a:xfrm>
              <a:off x="402" y="2640"/>
              <a:ext cx="25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Arial" pitchFamily="34" charset="0"/>
                </a:rPr>
                <a:t>NaOH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400" i="1" baseline="-25000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Na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OH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1184" y="278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208664" y="2443618"/>
            <a:ext cx="3675063" cy="461963"/>
            <a:chOff x="603" y="3024"/>
            <a:chExt cx="2315" cy="291"/>
          </a:xfrm>
        </p:grpSpPr>
        <p:sp>
          <p:nvSpPr>
            <p:cNvPr id="45" name="Text Box 56"/>
            <p:cNvSpPr txBox="1">
              <a:spLocks noChangeArrowheads="1"/>
            </p:cNvSpPr>
            <p:nvPr/>
          </p:nvSpPr>
          <p:spPr bwMode="auto">
            <a:xfrm>
              <a:off x="603" y="3024"/>
              <a:ext cx="23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KOH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K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OH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>
              <a:off x="1255" y="3173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9" name="Group 68"/>
          <p:cNvGrpSpPr>
            <a:grpSpLocks/>
          </p:cNvGrpSpPr>
          <p:nvPr/>
        </p:nvGrpSpPr>
        <p:grpSpPr bwMode="auto">
          <a:xfrm>
            <a:off x="2127702" y="3053220"/>
            <a:ext cx="4772025" cy="461963"/>
            <a:chOff x="426" y="3408"/>
            <a:chExt cx="3006" cy="291"/>
          </a:xfrm>
        </p:grpSpPr>
        <p:sp>
          <p:nvSpPr>
            <p:cNvPr id="52" name="Text Box 62"/>
            <p:cNvSpPr txBox="1">
              <a:spLocks noChangeArrowheads="1"/>
            </p:cNvSpPr>
            <p:nvPr/>
          </p:nvSpPr>
          <p:spPr bwMode="auto">
            <a:xfrm>
              <a:off x="426" y="3408"/>
              <a:ext cx="30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Arial" pitchFamily="34" charset="0"/>
                </a:rPr>
                <a:t>Ba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(OH)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Ba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2+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+ 2OH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1445" y="355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" name="Oval 66"/>
          <p:cNvSpPr>
            <a:spLocks noChangeArrowheads="1"/>
          </p:cNvSpPr>
          <p:nvPr/>
        </p:nvSpPr>
        <p:spPr bwMode="auto">
          <a:xfrm>
            <a:off x="3243940" y="1882991"/>
            <a:ext cx="762000" cy="3812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1749619" y="5663978"/>
            <a:ext cx="6951665" cy="461963"/>
            <a:chOff x="267" y="672"/>
            <a:chExt cx="4379" cy="291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7" y="672"/>
              <a:ext cx="43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CO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</a:rPr>
                <a:t>2-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+  H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(l)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             CO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   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+  OH</a:t>
              </a:r>
              <a:r>
                <a:rPr lang="en-US" sz="2400" baseline="30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-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400" baseline="-25000" dirty="0" err="1">
                  <a:latin typeface="Arial" pitchFamily="34" charset="0"/>
                  <a:cs typeface="Arial" pitchFamily="34" charset="0"/>
                </a:rPr>
                <a:t>aq</a:t>
              </a:r>
              <a:r>
                <a:rPr lang="en-US" sz="2400" baseline="-25000" dirty="0">
                  <a:latin typeface="Arial" pitchFamily="34" charset="0"/>
                  <a:cs typeface="Arial" pitchFamily="34" charset="0"/>
                </a:rPr>
                <a:t>) </a:t>
              </a:r>
              <a:endPara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" name="Group 2"/>
            <p:cNvGrpSpPr>
              <a:grpSpLocks/>
            </p:cNvGrpSpPr>
            <p:nvPr/>
          </p:nvGrpSpPr>
          <p:grpSpPr bwMode="auto">
            <a:xfrm>
              <a:off x="1941" y="803"/>
              <a:ext cx="384" cy="69"/>
              <a:chOff x="5045" y="315"/>
              <a:chExt cx="384" cy="69"/>
            </a:xfrm>
          </p:grpSpPr>
          <p:sp>
            <p:nvSpPr>
              <p:cNvPr id="66" name="Line 3"/>
              <p:cNvSpPr>
                <a:spLocks noChangeShapeType="1"/>
              </p:cNvSpPr>
              <p:nvPr/>
            </p:nvSpPr>
            <p:spPr bwMode="auto">
              <a:xfrm>
                <a:off x="5045" y="31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 flipH="1">
                <a:off x="5045" y="3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9476" y="1059121"/>
            <a:ext cx="2801030" cy="3903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/>
              <a:t>Strong Acids</a:t>
            </a:r>
            <a:endParaRPr lang="en-US" sz="2800" u="sng" dirty="0"/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Tx/>
              <a:buAutoNum type="arabicPeriod"/>
            </a:pPr>
            <a:r>
              <a:rPr lang="en-US" sz="2800" dirty="0"/>
              <a:t>HClO</a:t>
            </a:r>
            <a:r>
              <a:rPr lang="en-US" sz="2800" baseline="-25000" dirty="0"/>
              <a:t>4</a:t>
            </a:r>
            <a:endParaRPr lang="en-US" sz="2800" dirty="0"/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Tx/>
              <a:buAutoNum type="arabicPeriod"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Tx/>
              <a:buAutoNum type="arabicPeriod"/>
            </a:pPr>
            <a:r>
              <a:rPr lang="en-US" sz="2800" dirty="0"/>
              <a:t>HI</a:t>
            </a:r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Tx/>
              <a:buAutoNum type="arabicPeriod"/>
            </a:pPr>
            <a:r>
              <a:rPr lang="en-US" sz="2800" dirty="0" err="1"/>
              <a:t>HBr</a:t>
            </a:r>
            <a:endParaRPr lang="en-US" sz="2800" dirty="0"/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Tx/>
              <a:buAutoNum type="arabicPeriod"/>
            </a:pPr>
            <a:r>
              <a:rPr lang="en-US" sz="2800" dirty="0" err="1"/>
              <a:t>HCl</a:t>
            </a:r>
            <a:endParaRPr lang="en-US" sz="2800" dirty="0"/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  <a:buFontTx/>
              <a:buAutoNum type="arabicPeriod"/>
            </a:pPr>
            <a:r>
              <a:rPr lang="en-US" sz="2800" dirty="0"/>
              <a:t>HNO</a:t>
            </a:r>
            <a:r>
              <a:rPr lang="en-US" sz="2800" baseline="-25000" dirty="0"/>
              <a:t>3</a:t>
            </a:r>
          </a:p>
          <a:p>
            <a:pPr marL="457200" indent="-457200">
              <a:lnSpc>
                <a:spcPct val="50000"/>
              </a:lnSpc>
              <a:spcBef>
                <a:spcPts val="600"/>
              </a:spcBef>
              <a:spcAft>
                <a:spcPct val="50000"/>
              </a:spcAft>
            </a:pPr>
            <a:endParaRPr lang="en-US" sz="280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252913" y="1203808"/>
            <a:ext cx="4702175" cy="1856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b="1" u="sng" dirty="0"/>
              <a:t>Strong Bases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</a:pPr>
            <a:r>
              <a:rPr lang="en-US" sz="2800" dirty="0"/>
              <a:t>Hydroxides of group 1 and 2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</a:pPr>
            <a:r>
              <a:rPr lang="en-US" sz="2800" dirty="0"/>
              <a:t>metals: M(OH)</a:t>
            </a:r>
            <a:r>
              <a:rPr lang="en-US" sz="2800" baseline="-25000" dirty="0"/>
              <a:t>1 or 2</a:t>
            </a:r>
          </a:p>
          <a:p>
            <a:pPr marL="457200" indent="-457200">
              <a:lnSpc>
                <a:spcPct val="50000"/>
              </a:lnSpc>
              <a:spcBef>
                <a:spcPct val="50000"/>
              </a:spcBef>
            </a:pPr>
            <a:r>
              <a:rPr lang="en-US" sz="2800" dirty="0"/>
              <a:t>(excluding Be, Mg, </a:t>
            </a:r>
            <a:r>
              <a:rPr lang="en-US" sz="2800" dirty="0" err="1"/>
              <a:t>Rb</a:t>
            </a:r>
            <a:r>
              <a:rPr lang="en-US" sz="2800" dirty="0"/>
              <a:t>, Cs)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6129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Strong and Weak Acids/Bases</a:t>
            </a:r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813" y="3127720"/>
            <a:ext cx="4714988" cy="274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91314" y="3526988"/>
            <a:ext cx="827315" cy="18578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304972" y="3519734"/>
            <a:ext cx="406402" cy="384625"/>
            <a:chOff x="5304972" y="4376060"/>
            <a:chExt cx="406402" cy="3846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04972" y="4412342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341260" y="4376060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12232" y="3904358"/>
            <a:ext cx="406402" cy="355597"/>
            <a:chOff x="5304972" y="4376060"/>
            <a:chExt cx="406402" cy="35559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304972" y="4383314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341260" y="4376060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478384" y="4678828"/>
            <a:ext cx="3716245" cy="1141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Everything else that is a proton donor or acceptor is a weak acid/base.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550002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404C21-87F6-4EFB-890E-99E05A6F0C7D}"/>
              </a:ext>
            </a:extLst>
          </p:cNvPr>
          <p:cNvGrpSpPr/>
          <p:nvPr/>
        </p:nvGrpSpPr>
        <p:grpSpPr>
          <a:xfrm>
            <a:off x="4933252" y="4663331"/>
            <a:ext cx="406402" cy="384625"/>
            <a:chOff x="5304972" y="4376060"/>
            <a:chExt cx="406402" cy="38462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A6EBF9-9B95-47CD-BC46-1289C2A7CDF9}"/>
                </a:ext>
              </a:extLst>
            </p:cNvPr>
            <p:cNvCxnSpPr/>
            <p:nvPr/>
          </p:nvCxnSpPr>
          <p:spPr>
            <a:xfrm>
              <a:off x="5304972" y="4412342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804579-91DF-474A-A30C-7F31209BBFC1}"/>
                </a:ext>
              </a:extLst>
            </p:cNvPr>
            <p:cNvCxnSpPr/>
            <p:nvPr/>
          </p:nvCxnSpPr>
          <p:spPr>
            <a:xfrm flipH="1">
              <a:off x="5341260" y="4376060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0536A2-4E08-44E1-9B3D-3E47E6D7D4BE}"/>
              </a:ext>
            </a:extLst>
          </p:cNvPr>
          <p:cNvGrpSpPr/>
          <p:nvPr/>
        </p:nvGrpSpPr>
        <p:grpSpPr>
          <a:xfrm>
            <a:off x="4940512" y="5047955"/>
            <a:ext cx="406402" cy="355597"/>
            <a:chOff x="5304972" y="4376060"/>
            <a:chExt cx="406402" cy="35559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14701C4-5247-4E35-A11F-8F2C6EFA7B4D}"/>
                </a:ext>
              </a:extLst>
            </p:cNvPr>
            <p:cNvCxnSpPr/>
            <p:nvPr/>
          </p:nvCxnSpPr>
          <p:spPr>
            <a:xfrm>
              <a:off x="5304972" y="4383314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42958D2-DA1A-423C-80D5-34AE36380B45}"/>
                </a:ext>
              </a:extLst>
            </p:cNvPr>
            <p:cNvCxnSpPr/>
            <p:nvPr/>
          </p:nvCxnSpPr>
          <p:spPr>
            <a:xfrm flipH="1">
              <a:off x="5341260" y="4376060"/>
              <a:ext cx="370114" cy="34834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33029" y="-188686"/>
            <a:ext cx="2743200" cy="2075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6" name="Text Placeholder 2"/>
          <p:cNvSpPr>
            <a:spLocks/>
          </p:cNvSpPr>
          <p:nvPr/>
        </p:nvSpPr>
        <p:spPr bwMode="auto">
          <a:xfrm>
            <a:off x="152400" y="762000"/>
            <a:ext cx="8807450" cy="10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Calculate the pH of 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AutoNum type="alphaLcParenBoth"/>
            </a:pPr>
            <a:r>
              <a:rPr lang="en-US" sz="2400" dirty="0">
                <a:solidFill>
                  <a:srgbClr val="000000"/>
                </a:solidFill>
              </a:rPr>
              <a:t> 1.0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 err="1">
                <a:solidFill>
                  <a:srgbClr val="000000"/>
                </a:solidFill>
              </a:rPr>
              <a:t>HCl</a:t>
            </a:r>
            <a:r>
              <a:rPr lang="en-US" sz="2400" dirty="0">
                <a:solidFill>
                  <a:srgbClr val="000000"/>
                </a:solidFill>
              </a:rPr>
              <a:t> solution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="1" i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b="1" i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27945" y="2041046"/>
            <a:ext cx="5058226" cy="461665"/>
            <a:chOff x="2344057" y="2186186"/>
            <a:chExt cx="5058226" cy="461665"/>
          </a:xfrm>
        </p:grpSpPr>
        <p:sp>
          <p:nvSpPr>
            <p:cNvPr id="6" name="Rectangle 5"/>
            <p:cNvSpPr/>
            <p:nvPr/>
          </p:nvSpPr>
          <p:spPr>
            <a:xfrm>
              <a:off x="2344057" y="2186186"/>
              <a:ext cx="50582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</a:rPr>
                <a:t>HCl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</a:rPr>
                <a:t>               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</a:rPr>
                <a:t>   +   </a:t>
              </a:r>
              <a:r>
                <a:rPr lang="en-US" sz="2400" dirty="0" err="1">
                  <a:solidFill>
                    <a:srgbClr val="000000"/>
                  </a:solidFill>
                </a:rPr>
                <a:t>Cl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4031343" y="2445883"/>
              <a:ext cx="58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 Placeholder 2"/>
          <p:cNvSpPr>
            <a:spLocks/>
          </p:cNvSpPr>
          <p:nvPr/>
        </p:nvSpPr>
        <p:spPr bwMode="auto">
          <a:xfrm>
            <a:off x="130626" y="3976922"/>
            <a:ext cx="8807450" cy="5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(b) 0.020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 err="1">
                <a:solidFill>
                  <a:srgbClr val="000000"/>
                </a:solidFill>
              </a:rPr>
              <a:t>Ba</a:t>
            </a:r>
            <a:r>
              <a:rPr lang="en-US" sz="2400" dirty="0">
                <a:solidFill>
                  <a:srgbClr val="000000"/>
                </a:solidFill>
              </a:rPr>
              <a:t>(OH)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solution</a:t>
            </a:r>
            <a:endParaRPr lang="en-US" b="1" i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8682" y="1988459"/>
            <a:ext cx="1638300" cy="653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or weak acid?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86243" y="14514"/>
            <a:ext cx="2243243" cy="70788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pH =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log [H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31801" y="1302031"/>
            <a:ext cx="225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pH +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= 14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655233" y="587842"/>
            <a:ext cx="2600712" cy="70788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log [OH]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0758" y="2518625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1.0 x 10</a:t>
            </a:r>
            <a:r>
              <a:rPr lang="en-US" sz="2400" baseline="30000" dirty="0">
                <a:solidFill>
                  <a:srgbClr val="FF0000"/>
                </a:solidFill>
              </a:rPr>
              <a:t>-3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553" y="2540395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1.0 x 10</a:t>
            </a:r>
            <a:r>
              <a:rPr lang="en-US" sz="2400" baseline="30000" dirty="0">
                <a:solidFill>
                  <a:srgbClr val="FF0000"/>
                </a:solidFill>
              </a:rPr>
              <a:t>-3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2114" y="1560678"/>
            <a:ext cx="449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837532" y="2996363"/>
            <a:ext cx="322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pH = -log (1.0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pH = </a:t>
            </a:r>
            <a:r>
              <a:rPr lang="en-US" sz="2400" b="1" dirty="0">
                <a:solidFill>
                  <a:srgbClr val="000000"/>
                </a:solidFill>
              </a:rPr>
              <a:t>3.00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889829"/>
            <a:ext cx="9405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32001" y="4762481"/>
            <a:ext cx="6037941" cy="461665"/>
            <a:chOff x="2344056" y="2186186"/>
            <a:chExt cx="6037941" cy="461665"/>
          </a:xfrm>
        </p:grpSpPr>
        <p:sp>
          <p:nvSpPr>
            <p:cNvPr id="22" name="Rectangle 21"/>
            <p:cNvSpPr/>
            <p:nvPr/>
          </p:nvSpPr>
          <p:spPr>
            <a:xfrm>
              <a:off x="2344056" y="2186186"/>
              <a:ext cx="60379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indent="-793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</a:rPr>
                <a:t>Ba</a:t>
              </a:r>
              <a:r>
                <a:rPr lang="en-US" sz="2400" dirty="0">
                  <a:solidFill>
                    <a:srgbClr val="000000"/>
                  </a:solidFill>
                </a:rPr>
                <a:t>(OH)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2(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</a:rPr>
                <a:t>            2OH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</a:rPr>
                <a:t>   +   Ba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4161969" y="2431369"/>
              <a:ext cx="58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10057" y="4282107"/>
            <a:ext cx="449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295089" y="5211029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0.02 </a:t>
            </a:r>
            <a:r>
              <a:rPr lang="en-US" sz="2400" i="1" dirty="0">
                <a:solidFill>
                  <a:srgbClr val="FF0000"/>
                </a:solidFill>
              </a:rPr>
              <a:t>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23029" y="5203772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0.04 </a:t>
            </a:r>
            <a:r>
              <a:rPr lang="en-US" sz="2400" i="1" dirty="0">
                <a:solidFill>
                  <a:srgbClr val="FF0000"/>
                </a:solidFill>
              </a:rPr>
              <a:t>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4168" y="4826001"/>
            <a:ext cx="1638300" cy="653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or weak base?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9524" y="5863548"/>
            <a:ext cx="4172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[OH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] = 0.040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pOH</a:t>
            </a:r>
            <a:r>
              <a:rPr lang="en-US" sz="2400" dirty="0">
                <a:solidFill>
                  <a:srgbClr val="000000"/>
                </a:solidFill>
              </a:rPr>
              <a:t> = -log 0.040 = 1.40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51812" y="6020531"/>
            <a:ext cx="3911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pH = 14.00 – </a:t>
            </a:r>
            <a:r>
              <a:rPr lang="en-US" sz="2400" dirty="0" err="1">
                <a:solidFill>
                  <a:srgbClr val="000000"/>
                </a:solidFill>
              </a:rPr>
              <a:t>pOH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b="1" dirty="0">
                <a:solidFill>
                  <a:srgbClr val="000000"/>
                </a:solidFill>
              </a:rPr>
              <a:t>12.60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EE47B5-E20C-484F-9FC8-03300233DA0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462" y="2920974"/>
            <a:ext cx="9368964" cy="3741079"/>
          </a:xfrm>
        </p:spPr>
        <p:txBody>
          <a:bodyPr>
            <a:normAutofit/>
          </a:bodyPr>
          <a:lstStyle/>
          <a:p>
            <a:pPr marL="1592263">
              <a:lnSpc>
                <a:spcPct val="90000"/>
              </a:lnSpc>
              <a:buFontTx/>
              <a:buNone/>
            </a:pPr>
            <a:r>
              <a:rPr lang="en-US" sz="2400" u="sng" dirty="0">
                <a:cs typeface="Times New Roman" pitchFamily="18" charset="0"/>
              </a:rPr>
              <a:t>	</a:t>
            </a:r>
            <a:r>
              <a:rPr lang="en-US" sz="2400" b="1" u="sng" dirty="0">
                <a:cs typeface="Times New Roman" pitchFamily="18" charset="0"/>
              </a:rPr>
              <a:t>Acids/Bases		Conjugate Bases/acids</a:t>
            </a:r>
          </a:p>
          <a:p>
            <a:pPr marL="1592263"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pitchFamily="18" charset="0"/>
              </a:rPr>
              <a:t>	Very Strong	 		Very Weak</a:t>
            </a:r>
          </a:p>
          <a:p>
            <a:pPr marL="1592263"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pitchFamily="18" charset="0"/>
              </a:rPr>
              <a:t>	Strong				Weak</a:t>
            </a:r>
          </a:p>
          <a:p>
            <a:pPr marL="1592263"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pitchFamily="18" charset="0"/>
              </a:rPr>
              <a:t>	Weak				Strong</a:t>
            </a:r>
          </a:p>
          <a:p>
            <a:pPr marL="1592263">
              <a:lnSpc>
                <a:spcPct val="90000"/>
              </a:lnSpc>
              <a:buFontTx/>
              <a:buNone/>
            </a:pPr>
            <a:r>
              <a:rPr lang="en-US" sz="2400" dirty="0">
                <a:cs typeface="Times New Roman" pitchFamily="18" charset="0"/>
              </a:rPr>
              <a:t>	Very Weak	 		Very Strong</a:t>
            </a:r>
          </a:p>
          <a:p>
            <a:pPr marL="1592263">
              <a:spcBef>
                <a:spcPts val="0"/>
              </a:spcBef>
              <a:buFontTx/>
              <a:buNone/>
            </a:pPr>
            <a:r>
              <a:rPr lang="en-US" sz="2400" dirty="0">
                <a:cs typeface="Times New Roman" pitchFamily="18" charset="0"/>
              </a:rPr>
              <a:t>_______________________________________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Strong acids lose protons readily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weak conjugate bases;</a:t>
            </a:r>
          </a:p>
          <a:p>
            <a:pPr>
              <a:lnSpc>
                <a:spcPct val="90000"/>
              </a:lnSpc>
            </a:pPr>
            <a:endParaRPr lang="en-US" sz="2400" dirty="0"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Weak acids do not lose protons readily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strong conjugate bases.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065" y="6129"/>
            <a:ext cx="7903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Relative Strength of Acid-Base Pairs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43001" y="1410661"/>
            <a:ext cx="5246757" cy="584775"/>
            <a:chOff x="1652721" y="1657399"/>
            <a:chExt cx="5246757" cy="584775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2721" y="1657399"/>
              <a:ext cx="52467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AH    +    B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        A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  +    BH</a:t>
              </a:r>
              <a:endParaRPr lang="en-US" altLang="en-US" sz="3200" baseline="30000" dirty="0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4015177" y="1881193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4015177" y="1990051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54412" y="1915888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1206" y="1937659"/>
            <a:ext cx="145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conjugate base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7947" y="1930402"/>
            <a:ext cx="145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conjugate acid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1155" y="1923145"/>
            <a:ext cx="117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17" name="Arc 16"/>
          <p:cNvSpPr/>
          <p:nvPr/>
        </p:nvSpPr>
        <p:spPr>
          <a:xfrm>
            <a:off x="4020458" y="1074057"/>
            <a:ext cx="2685144" cy="827314"/>
          </a:xfrm>
          <a:prstGeom prst="arc">
            <a:avLst>
              <a:gd name="adj1" fmla="val 10729525"/>
              <a:gd name="adj2" fmla="val 0"/>
            </a:avLst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2431144" y="1052286"/>
            <a:ext cx="2685144" cy="827314"/>
          </a:xfrm>
          <a:prstGeom prst="arc">
            <a:avLst>
              <a:gd name="adj1" fmla="val 10729525"/>
              <a:gd name="adj2" fmla="val 0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D8D63-42BD-49BA-8405-7E623C9E94E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pic>
        <p:nvPicPr>
          <p:cNvPr id="31747" name="Picture 8" descr="D:\Ramesh dont del\CHANG-11e\Art File\labeled_jpegs\15_labeled_images\cha02680_t1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2" y="87084"/>
            <a:ext cx="6966856" cy="529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9340" y="5457371"/>
            <a:ext cx="783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Knowing relative strength allows us to:</a:t>
            </a:r>
          </a:p>
          <a:p>
            <a:pPr marL="465138"/>
            <a:r>
              <a:rPr lang="en-US" sz="2400" dirty="0"/>
              <a:t>Directly calc the pH of solution (if it is a strong acid/base).</a:t>
            </a:r>
          </a:p>
          <a:p>
            <a:pPr marL="465138"/>
            <a:r>
              <a:rPr lang="en-US" sz="2400" dirty="0"/>
              <a:t>Predict if the equilibrium will favor reactants or products.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2C54A7-103B-4DD1-9C71-9F0B1458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8339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240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73" y="2220689"/>
            <a:ext cx="2682868" cy="43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Acids: How Strong? How Weak?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07" y="928932"/>
            <a:ext cx="541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Relative scale is not particularly useful.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Qualitative, not quantitative.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There has to be a better way!  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462011" y="2414806"/>
            <a:ext cx="4024312" cy="457200"/>
            <a:chOff x="1557" y="1056"/>
            <a:chExt cx="2535" cy="288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2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HA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296" y="117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296" y="124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44695" y="3149594"/>
            <a:ext cx="529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Since the system is at equilibrium, we can write an equilibrium expression.</a:t>
            </a: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5392057" y="4201873"/>
            <a:ext cx="2006600" cy="862013"/>
            <a:chOff x="2208" y="1617"/>
            <a:chExt cx="1264" cy="543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][A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[HA]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968753" y="5286816"/>
            <a:ext cx="486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FF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is the 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</a:rPr>
              <a:t>acid ionization constant</a:t>
            </a:r>
            <a:endParaRPr lang="en-US" sz="2400" i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Acids: How Strong? How Weak?</a:t>
            </a:r>
          </a:p>
        </p:txBody>
      </p:sp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45" y="1030513"/>
            <a:ext cx="3157469" cy="499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4345896" y="2864770"/>
            <a:ext cx="4024312" cy="457200"/>
            <a:chOff x="1557" y="1056"/>
            <a:chExt cx="2535" cy="288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2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HA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296" y="117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>
              <a:off x="2296" y="124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5392056" y="1197461"/>
            <a:ext cx="2006600" cy="862013"/>
            <a:chOff x="2208" y="1617"/>
            <a:chExt cx="1264" cy="543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][A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[HA]</a:t>
              </a:r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968754" y="2253353"/>
            <a:ext cx="486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FF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 is the </a:t>
            </a: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</a:rPr>
              <a:t>acid ionization constant</a:t>
            </a:r>
            <a:endParaRPr lang="en-US" sz="2400" i="1" dirty="0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602345" y="6166755"/>
            <a:ext cx="701675" cy="458787"/>
            <a:chOff x="806" y="3180"/>
            <a:chExt cx="442" cy="289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806" y="3181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endParaRPr lang="en-US" sz="2400" i="1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248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1973042" y="5984195"/>
            <a:ext cx="1470025" cy="830263"/>
            <a:chOff x="2722" y="3097"/>
            <a:chExt cx="926" cy="523"/>
          </a:xfrm>
        </p:grpSpPr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22" y="3097"/>
              <a:ext cx="8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acid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strength</a:t>
              </a: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3648" y="32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5399314" y="3556001"/>
            <a:ext cx="171268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4534794" y="3697513"/>
            <a:ext cx="2823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Stronger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endParaRPr lang="en-US" sz="2400" i="1" baseline="-250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88746" y="4550213"/>
            <a:ext cx="61685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208231" y="4633669"/>
            <a:ext cx="3077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Weaker acid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endParaRPr lang="en-US" sz="2400" i="1" baseline="-25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59943" y="5463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lvl="0" indent="-338138">
              <a:spcBef>
                <a:spcPts val="600"/>
              </a:spcBef>
              <a:buClr>
                <a:srgbClr val="FF0000"/>
              </a:buClr>
              <a:buSzPct val="120000"/>
            </a:pPr>
            <a:r>
              <a:rPr lang="en-US" altLang="en-US" sz="2400" dirty="0">
                <a:solidFill>
                  <a:prstClr val="black"/>
                </a:solidFill>
              </a:rPr>
              <a:t>	The value of </a:t>
            </a:r>
            <a:r>
              <a:rPr lang="en-US" altLang="en-US" sz="2400" i="1" dirty="0">
                <a:solidFill>
                  <a:prstClr val="black"/>
                </a:solidFill>
              </a:rPr>
              <a:t>K</a:t>
            </a:r>
            <a:r>
              <a:rPr lang="en-US" altLang="en-US" sz="2400" baseline="-16000" dirty="0">
                <a:solidFill>
                  <a:prstClr val="black"/>
                </a:solidFill>
              </a:rPr>
              <a:t>a</a:t>
            </a:r>
            <a:r>
              <a:rPr lang="en-US" altLang="en-US" sz="2400" dirty="0">
                <a:solidFill>
                  <a:prstClr val="black"/>
                </a:solidFill>
              </a:rPr>
              <a:t> is very large for strong acids and moderate or small for weak acids.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63503" y="3717736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Large </a:t>
            </a:r>
            <a:r>
              <a:rPr lang="en-US" sz="2400" i="1" dirty="0">
                <a:solidFill>
                  <a:srgbClr val="0000FF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66793" y="4632587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Smaller </a:t>
            </a:r>
            <a:r>
              <a:rPr lang="en-US" sz="2400" i="1" dirty="0">
                <a:solidFill>
                  <a:srgbClr val="0000FF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2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064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Brønsted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921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Bronsted</a:t>
            </a:r>
            <a:r>
              <a:rPr lang="en-US" sz="2400" b="1" dirty="0"/>
              <a:t> Acids- </a:t>
            </a:r>
            <a:r>
              <a:rPr lang="en-US" sz="2400" dirty="0"/>
              <a:t>able to donate a proton in the form of 					hydrogen ions – protons – H</a:t>
            </a:r>
            <a:r>
              <a:rPr lang="en-US" sz="2400" baseline="30000" dirty="0"/>
              <a:t>+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5908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Typically :</a:t>
            </a:r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have a sour taste (vinegar-acetic acid, lemons-citric acid)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change the color of litmus from blue to red.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react with carbonates to produce CO</a:t>
            </a:r>
            <a:r>
              <a:rPr lang="en-US" sz="2400" baseline="-25000" dirty="0"/>
              <a:t>2</a:t>
            </a:r>
            <a:r>
              <a:rPr lang="en-US" sz="2400" dirty="0"/>
              <a:t>. 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/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928936" y="1799336"/>
            <a:ext cx="3286128" cy="584200"/>
            <a:chOff x="1850" y="2137"/>
            <a:chExt cx="2070" cy="36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850" y="2137"/>
              <a:ext cx="207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AH          A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447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7170" name="Picture 2" descr="http://www.how-things-work-science-projects.com/images/erupting-volcano-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1" y="3810000"/>
            <a:ext cx="2412999" cy="1809750"/>
          </a:xfrm>
          <a:prstGeom prst="rect">
            <a:avLst/>
          </a:prstGeom>
          <a:noFill/>
        </p:spPr>
      </p:pic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199083" y="4975550"/>
            <a:ext cx="6368267" cy="400051"/>
            <a:chOff x="312" y="3449"/>
            <a:chExt cx="3840" cy="252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12" y="3449"/>
              <a:ext cx="38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3</a:t>
              </a:r>
              <a:r>
                <a:rPr lang="en-US" sz="2000" dirty="0">
                  <a:solidFill>
                    <a:srgbClr val="FF0000"/>
                  </a:solidFill>
                </a:rPr>
                <a:t>CCOOH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(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aq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</a:t>
              </a:r>
              <a:r>
                <a:rPr lang="en-US" sz="2000" dirty="0">
                  <a:solidFill>
                    <a:srgbClr val="FF0000"/>
                  </a:solidFill>
                </a:rPr>
                <a:t>+ NaHCO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3(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              </a:t>
              </a:r>
              <a:r>
                <a:rPr lang="en-US" sz="2000" dirty="0">
                  <a:solidFill>
                    <a:srgbClr val="FF0000"/>
                  </a:solidFill>
                </a:rPr>
                <a:t>NaOOCCH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3(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aq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 </a:t>
              </a:r>
              <a:r>
                <a:rPr lang="en-US" sz="2000" dirty="0">
                  <a:solidFill>
                    <a:srgbClr val="FF0000"/>
                  </a:solidFill>
                </a:rPr>
                <a:t>+ CO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2(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  <a:r>
                <a:rPr lang="en-US" sz="2000" dirty="0">
                  <a:solidFill>
                    <a:srgbClr val="FF0000"/>
                  </a:solidFill>
                </a:rPr>
                <a:t> + H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</a:rPr>
                <a:t>O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(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l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905" y="3577"/>
              <a:ext cx="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803" y="340562"/>
            <a:ext cx="5066167" cy="60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Placeholder 2"/>
          <p:cNvSpPr>
            <a:spLocks/>
          </p:cNvSpPr>
          <p:nvPr/>
        </p:nvSpPr>
        <p:spPr bwMode="auto">
          <a:xfrm>
            <a:off x="152400" y="762000"/>
            <a:ext cx="8807450" cy="16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Calculate the pH of a 0.036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HNO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(K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= 4.5 x 10</a:t>
            </a:r>
            <a:r>
              <a:rPr lang="en-US" sz="2400" baseline="30000" dirty="0">
                <a:solidFill>
                  <a:srgbClr val="000000"/>
                </a:solidFill>
              </a:rPr>
              <a:t>-4</a:t>
            </a:r>
            <a:r>
              <a:rPr lang="en-US" sz="2400" dirty="0">
                <a:solidFill>
                  <a:srgbClr val="000000"/>
                </a:solidFill>
              </a:rPr>
              <a:t>) solution: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HNO</a:t>
            </a:r>
            <a:r>
              <a:rPr lang="en-US" sz="2400" baseline="-25000" dirty="0">
                <a:solidFill>
                  <a:srgbClr val="000000"/>
                </a:solidFill>
              </a:rPr>
              <a:t>2(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         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    </a:t>
            </a:r>
            <a:r>
              <a:rPr lang="en-US" sz="2400" dirty="0">
                <a:solidFill>
                  <a:srgbClr val="000000"/>
                </a:solidFill>
              </a:rPr>
              <a:t>+    NO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aseline="-250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b="1" i="1" dirty="0">
                <a:solidFill>
                  <a:srgbClr val="109769"/>
                </a:solidFill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b="1" i="1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b="1" i="1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383" y="183562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791" y="2220687"/>
            <a:ext cx="1499038" cy="18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630" y="2979282"/>
            <a:ext cx="2481942" cy="8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228600" y="4495794"/>
          <a:ext cx="8763000" cy="195262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HNO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Initial 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Equilibrium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724394"/>
            <a:ext cx="457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495794"/>
            <a:ext cx="6397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25066" y="5015076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0.036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01804" y="501507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4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5745" y="502233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4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1473" y="5465020"/>
            <a:ext cx="44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01858" y="5472278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37915" y="5465020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20429" y="593673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98886" y="59294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5737" y="5929476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0.036 -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 x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3213" y="1588407"/>
            <a:ext cx="1638300" cy="653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or weak acid?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3753" y="3070163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[HNO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] = 0.036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 animBg="1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80505-B4F3-4876-8CD9-7199CDF3B74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158979" y="881741"/>
          <a:ext cx="8763000" cy="195262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HNO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Initial 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Equilibrium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179" y="1110341"/>
            <a:ext cx="457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579" y="881741"/>
            <a:ext cx="6397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155445" y="1401023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2183" y="140102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4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6124" y="1408281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4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1852" y="1850967"/>
            <a:ext cx="44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32237" y="1858225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68294" y="1850967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50808" y="232268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9265" y="231542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56116" y="231542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0.036 -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 x</a:t>
            </a:r>
          </a:p>
        </p:txBody>
      </p:sp>
      <p:pic>
        <p:nvPicPr>
          <p:cNvPr id="3747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1543" y="3018382"/>
            <a:ext cx="2102758" cy="64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6206" y="3015199"/>
            <a:ext cx="2066133" cy="6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5199" y="3844925"/>
            <a:ext cx="445770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273300" y="5504811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tabLst>
                <a:tab pos="1774825" algn="l"/>
                <a:tab pos="3776663" algn="l"/>
                <a:tab pos="6454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= 3.8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tabLst>
                <a:tab pos="1774825" algn="l"/>
                <a:tab pos="3776663" algn="l"/>
                <a:tab pos="6454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pH = -log (3.8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tabLst>
                <a:tab pos="1774825" algn="l"/>
                <a:tab pos="3776663" algn="l"/>
                <a:tab pos="6454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b="1" dirty="0">
                <a:solidFill>
                  <a:srgbClr val="000000"/>
                </a:solidFill>
              </a:rPr>
              <a:t>2.42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1" y="5094515"/>
            <a:ext cx="1190171" cy="217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Placeholder 2"/>
          <p:cNvSpPr>
            <a:spLocks/>
          </p:cNvSpPr>
          <p:nvPr/>
        </p:nvSpPr>
        <p:spPr bwMode="auto">
          <a:xfrm>
            <a:off x="152400" y="762000"/>
            <a:ext cx="88074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pH of a 0.10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solution of formic acid (HCOOH) is 2.39. What is the </a:t>
            </a:r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of the acid?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71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4889" y="2863944"/>
            <a:ext cx="2030411" cy="217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1801726" y="1985212"/>
            <a:ext cx="5532284" cy="461665"/>
            <a:chOff x="1801726" y="1593334"/>
            <a:chExt cx="5532284" cy="461665"/>
          </a:xfrm>
        </p:grpSpPr>
        <p:sp>
          <p:nvSpPr>
            <p:cNvPr id="6" name="Rectangle 5"/>
            <p:cNvSpPr/>
            <p:nvPr/>
          </p:nvSpPr>
          <p:spPr>
            <a:xfrm>
              <a:off x="1801726" y="1593334"/>
              <a:ext cx="55322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HCOOH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</a:rPr>
                <a:t>            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    </a:t>
              </a:r>
              <a:r>
                <a:rPr lang="en-US" sz="2400" dirty="0">
                  <a:solidFill>
                    <a:srgbClr val="000000"/>
                  </a:solidFill>
                </a:rPr>
                <a:t>+    HCOO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(</a:t>
              </a:r>
              <a:r>
                <a:rPr lang="en-US" sz="2400" i="1" baseline="-25000" dirty="0" err="1">
                  <a:solidFill>
                    <a:srgbClr val="000000"/>
                  </a:solidFill>
                </a:rPr>
                <a:t>aq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7" name="Picture 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3000" y="1765300"/>
              <a:ext cx="4572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3419238"/>
            <a:ext cx="2800453" cy="8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968506" y="3115508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[HCOOH]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 = 0.10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306" y="3826708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pH = 2.39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7406" y="4412366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=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4531" y="1922229"/>
            <a:ext cx="1638300" cy="6531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or weak acid?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152400" y="762000"/>
            <a:ext cx="88074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pH of a 0.10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solution of formic acid (HCOOH) is 2.39. What is the </a:t>
            </a:r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of the acid?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726" y="1580634"/>
            <a:ext cx="553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HCOOH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         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    </a:t>
            </a:r>
            <a:r>
              <a:rPr lang="en-US" sz="2400" dirty="0">
                <a:solidFill>
                  <a:srgbClr val="000000"/>
                </a:solidFill>
              </a:rPr>
              <a:t>+    HCOO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2379664"/>
            <a:ext cx="2800453" cy="8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58706" y="2241034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[HCOOH]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 = 0.10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87406" y="2761734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pH = 2.39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25806" y="2483792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=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5655727"/>
            <a:ext cx="28321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825" lvl="0" indent="-1139825" algn="ctr" fontAlgn="base">
              <a:spcBef>
                <a:spcPct val="20000"/>
              </a:spcBef>
              <a:spcAft>
                <a:spcPct val="0"/>
              </a:spcAft>
              <a:tabLst>
                <a:tab pos="1033463" algn="l"/>
                <a:tab pos="3776663" algn="l"/>
                <a:tab pos="6454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pH = -log [H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]</a:t>
            </a:r>
          </a:p>
          <a:p>
            <a:pPr marL="1139825" lvl="0" indent="-1139825" algn="ctr" fontAlgn="base">
              <a:spcBef>
                <a:spcPct val="20000"/>
              </a:spcBef>
              <a:spcAft>
                <a:spcPct val="0"/>
              </a:spcAft>
              <a:tabLst>
                <a:tab pos="1033463" algn="l"/>
                <a:tab pos="3776663" algn="l"/>
                <a:tab pos="6454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2.39 = -log [H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]</a:t>
            </a:r>
          </a:p>
          <a:p>
            <a:pPr marL="1139825" lvl="0" indent="-1139825" algn="ctr" fontAlgn="base">
              <a:spcBef>
                <a:spcPct val="20000"/>
              </a:spcBef>
              <a:spcAft>
                <a:spcPct val="0"/>
              </a:spcAft>
              <a:tabLst>
                <a:tab pos="1033463" algn="l"/>
                <a:tab pos="3776663" algn="l"/>
                <a:tab pos="6454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[H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] = 4.1 x 10</a:t>
            </a:r>
            <a:r>
              <a:rPr lang="en-US" sz="2000" baseline="30000" dirty="0">
                <a:solidFill>
                  <a:srgbClr val="000000"/>
                </a:solidFill>
              </a:rPr>
              <a:t>-3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M</a:t>
            </a:r>
            <a:endParaRPr lang="en-US" sz="1600" dirty="0"/>
          </a:p>
        </p:txBody>
      </p: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679" y="1758041"/>
            <a:ext cx="457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228600" y="3443538"/>
          <a:ext cx="8763000" cy="201358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HCOOH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HCOO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Initial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Equilibrium 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00" y="3621338"/>
            <a:ext cx="457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536417" y="397007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0.10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4817" y="397007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0.00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27417" y="3970072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0.00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35707" y="4935272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88307" y="4935272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46000" y="4986072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(0.10 - 4.1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81706" y="4427272"/>
            <a:ext cx="1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59706" y="4427272"/>
            <a:ext cx="1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56006" y="4427272"/>
            <a:ext cx="1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- 4.1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3396353"/>
            <a:ext cx="9405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152400" y="762000"/>
            <a:ext cx="88074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The pH of a 0.10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solution of formic acid (HCOOH) is 2.39. What is the </a:t>
            </a:r>
            <a:r>
              <a:rPr lang="en-US" sz="2400" i="1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of the acid?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1726" y="1580634"/>
            <a:ext cx="553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HCOOH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         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    </a:t>
            </a:r>
            <a:r>
              <a:rPr lang="en-US" sz="2400" dirty="0">
                <a:solidFill>
                  <a:srgbClr val="000000"/>
                </a:solidFill>
              </a:rPr>
              <a:t>+    HCOO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baseline="-25000" dirty="0">
                <a:solidFill>
                  <a:srgbClr val="000000"/>
                </a:solidFill>
              </a:rPr>
              <a:t>(</a:t>
            </a:r>
            <a:r>
              <a:rPr lang="en-US" sz="2400" i="1" baseline="-25000" dirty="0" err="1">
                <a:solidFill>
                  <a:srgbClr val="000000"/>
                </a:solidFill>
              </a:rPr>
              <a:t>aq</a:t>
            </a:r>
            <a:r>
              <a:rPr lang="en-US" sz="2400" baseline="-250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5072064"/>
            <a:ext cx="2800453" cy="8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190500" y="2438400"/>
          <a:ext cx="8763000" cy="201358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HCOOH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+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HCOO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(aq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Initial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 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Equilibrium 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16200"/>
            <a:ext cx="457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98317" y="296493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0.10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36717" y="296493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0.00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9317" y="296493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</a:rPr>
              <a:t>0.00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97607" y="3930134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50207" y="3930134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07900" y="3980934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(0.10 - 4.1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3606" y="3422134"/>
            <a:ext cx="1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21606" y="3422134"/>
            <a:ext cx="1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+ 4.1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7906" y="3422134"/>
            <a:ext cx="193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- 4.1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-3</a:t>
            </a:r>
          </a:p>
        </p:txBody>
      </p:sp>
      <p:pic>
        <p:nvPicPr>
          <p:cNvPr id="465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9701" y="5072064"/>
            <a:ext cx="4559299" cy="8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679" y="1758041"/>
            <a:ext cx="4572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2C54A7-103B-4DD1-9C71-9F0B1458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8339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A0FEAD6-AE7D-4A2E-AE1B-EBA2539D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10" y="529707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5306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Bases: How Strong? How Weak?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98416" y="1309920"/>
            <a:ext cx="5884865" cy="461963"/>
            <a:chOff x="1557" y="1056"/>
            <a:chExt cx="3707" cy="291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37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)  +  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O(l)             BH(</a:t>
              </a:r>
              <a:r>
                <a:rPr lang="en-US" sz="24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) + OH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128" y="117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128" y="124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47800" y="2095506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Since the system is at equilibrium, we can write an equilibrium expression.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374564" y="3147786"/>
            <a:ext cx="2346326" cy="866776"/>
            <a:chOff x="2208" y="1617"/>
            <a:chExt cx="1478" cy="546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745" y="1617"/>
              <a:ext cx="9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[BH][OH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007" y="1872"/>
              <a:ext cx="3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[B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65558" y="4270828"/>
            <a:ext cx="5032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is the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</a:rPr>
              <a:t>base ionization constant</a:t>
            </a:r>
            <a:endParaRPr lang="en-US" sz="2400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Bases: How Strong? How Weak?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12954" y="2253353"/>
            <a:ext cx="4996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00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is the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</a:rPr>
              <a:t>base ionization constant</a:t>
            </a:r>
            <a:endParaRPr lang="en-US" sz="2400" i="1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96545" y="5682342"/>
            <a:ext cx="701675" cy="458787"/>
            <a:chOff x="806" y="3180"/>
            <a:chExt cx="442" cy="289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806" y="3181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endParaRPr lang="en-US" sz="2400" i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248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667242" y="5499782"/>
            <a:ext cx="1470025" cy="830263"/>
            <a:chOff x="2722" y="3097"/>
            <a:chExt cx="926" cy="523"/>
          </a:xfrm>
        </p:grpSpPr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2722" y="3097"/>
              <a:ext cx="8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base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strength</a:t>
              </a: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3648" y="32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3443514" y="3556001"/>
            <a:ext cx="171268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2245171" y="3697513"/>
            <a:ext cx="3183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Strong base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endParaRPr lang="en-US" sz="2400" i="1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32946" y="4550213"/>
            <a:ext cx="61685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252431" y="4633669"/>
            <a:ext cx="3001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</a:rPr>
              <a:t>Weaker base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, </a:t>
            </a:r>
            <a:endParaRPr lang="en-US" sz="2400" i="1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463464" y="1141186"/>
            <a:ext cx="2346326" cy="866776"/>
            <a:chOff x="2208" y="1617"/>
            <a:chExt cx="1478" cy="546"/>
          </a:xfrm>
        </p:grpSpPr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2745" y="1617"/>
              <a:ext cx="9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[BH][OH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3007" y="1872"/>
              <a:ext cx="3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[B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101616" y="2821218"/>
            <a:ext cx="4924427" cy="400050"/>
            <a:chOff x="1557" y="1056"/>
            <a:chExt cx="3102" cy="252"/>
          </a:xfrm>
        </p:grpSpPr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31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  +  H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O(l)             BH(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 + OH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2816" y="117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H="1">
              <a:off x="2808" y="124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9281" y="3702993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Larger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1136" y="4631907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Smaller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  <a:latin typeface="Arial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26" grpId="0"/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AA98-4BE0-4A41-9D74-1FE37FE83BB7}" type="slidenum">
              <a:rPr lang="en-US"/>
              <a:pPr/>
              <a:t>59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idx="1"/>
          </p:nvPr>
        </p:nvSpPr>
        <p:spPr>
          <a:xfrm rot="-5400000">
            <a:off x="-1311803" y="2871587"/>
            <a:ext cx="3980394" cy="523220"/>
          </a:xfrm>
        </p:spPr>
        <p:txBody>
          <a:bodyPr wrap="square">
            <a:spAutoFit/>
          </a:bodyPr>
          <a:lstStyle/>
          <a:p>
            <a:pPr marL="338138" lvl="1" indent="-338138" algn="ctr">
              <a:spcBef>
                <a:spcPts val="1200"/>
              </a:spcBef>
              <a:buClr>
                <a:srgbClr val="FF0000"/>
              </a:buClr>
              <a:buSzPct val="120000"/>
              <a:buNone/>
            </a:pPr>
            <a:r>
              <a:rPr lang="en-US" altLang="en-US" dirty="0"/>
              <a:t>Base strength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55700" y="990600"/>
          <a:ext cx="7239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Formula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en-US" sz="2600" b="0" i="0" u="none" strike="noStrike" cap="none" normalizeH="0" baseline="-1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Conj. Acid</a:t>
                      </a:r>
                      <a:endParaRPr kumimoji="0" lang="en-US" sz="26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Ethylamine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2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Methylamine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2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Ammonia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2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Pyridine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-9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Aniline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2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Caffeine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5.3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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003300" y="1524000"/>
            <a:ext cx="0" cy="3962400"/>
          </a:xfrm>
          <a:prstGeom prst="straightConnector1">
            <a:avLst/>
          </a:prstGeom>
          <a:ln w="57150">
            <a:solidFill>
              <a:srgbClr val="C000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ikha\Documents\Teaching\2013 Spring - General Chemistry II\Images\Pyrid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2895600"/>
            <a:ext cx="609600" cy="752475"/>
          </a:xfrm>
          <a:prstGeom prst="rect">
            <a:avLst/>
          </a:prstGeom>
          <a:noFill/>
        </p:spPr>
      </p:pic>
      <p:pic>
        <p:nvPicPr>
          <p:cNvPr id="2052" name="Picture 4" descr="C:\Users\Mikha\Documents\Teaching\2013 Spring - General Chemistry II\Images\Caffe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900" y="4343400"/>
            <a:ext cx="1861998" cy="1600200"/>
          </a:xfrm>
          <a:prstGeom prst="rect">
            <a:avLst/>
          </a:prstGeom>
          <a:noFill/>
        </p:spPr>
      </p:pic>
      <p:pic>
        <p:nvPicPr>
          <p:cNvPr id="2056" name="Picture 8" descr="http://iphc.org/sites/default/files/resources/2010/Oct/images/CHM-Coffee-Mu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900" y="4648200"/>
            <a:ext cx="1164651" cy="1181701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520002" y="4184134"/>
            <a:ext cx="1861998" cy="1708666"/>
            <a:chOff x="7256602" y="4869934"/>
            <a:chExt cx="1861998" cy="1708666"/>
          </a:xfrm>
        </p:grpSpPr>
        <p:pic>
          <p:nvPicPr>
            <p:cNvPr id="12" name="Picture 4" descr="C:\Users\Mikha\Documents\Teaching\2013 Spring - General Chemistry II\Images\Caffei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6602" y="4978400"/>
              <a:ext cx="1861998" cy="1600200"/>
            </a:xfrm>
            <a:prstGeom prst="rect">
              <a:avLst/>
            </a:prstGeom>
            <a:noFill/>
          </p:spPr>
        </p:pic>
        <p:cxnSp>
          <p:nvCxnSpPr>
            <p:cNvPr id="14" name="Straight Connector 13"/>
            <p:cNvCxnSpPr/>
            <p:nvPr/>
          </p:nvCxnSpPr>
          <p:spPr>
            <a:xfrm flipH="1" flipV="1">
              <a:off x="7569200" y="5156200"/>
              <a:ext cx="76200" cy="25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366632" y="4869934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H</a:t>
              </a:r>
              <a:endParaRPr lang="en-US" sz="1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92295" y="4527034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Bases: How Strong? How Weak?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44662" y="5967581"/>
            <a:ext cx="6167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Solve weak base problems like weak acids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</a:rPr>
              <a:t>except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solve for [OH</a:t>
            </a:r>
            <a:r>
              <a:rPr lang="en-US" sz="2400" baseline="30000" dirty="0">
                <a:solidFill>
                  <a:srgbClr val="FF0000"/>
                </a:solidFill>
                <a:latin typeface="Arial" pitchFamily="34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] instead of [H</a:t>
            </a:r>
            <a:r>
              <a:rPr lang="en-US" sz="2400" baseline="30000" dirty="0">
                <a:solidFill>
                  <a:srgbClr val="FF0000"/>
                </a:solidFill>
                <a:latin typeface="Arial" pitchFamily="34" charset="0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].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Brønsted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921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Bronsted</a:t>
            </a:r>
            <a:r>
              <a:rPr lang="en-US" sz="2400" b="1" dirty="0"/>
              <a:t> Base- </a:t>
            </a:r>
            <a:r>
              <a:rPr lang="en-US" sz="2400" dirty="0"/>
              <a:t>able to </a:t>
            </a:r>
            <a:r>
              <a:rPr lang="en-US" sz="2400" u="sng" dirty="0">
                <a:solidFill>
                  <a:srgbClr val="FF0000"/>
                </a:solidFill>
              </a:rPr>
              <a:t>accept</a:t>
            </a:r>
            <a:r>
              <a:rPr lang="en-US" sz="2400" dirty="0"/>
              <a:t> a proton in the form of 					hydrogen ions – protons – H</a:t>
            </a:r>
            <a:r>
              <a:rPr lang="en-US" sz="2400" baseline="30000" dirty="0"/>
              <a:t>+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439412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Typically :</a:t>
            </a:r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have a lone pair of electrons.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have a bitter taste (antacids-Mg(OH</a:t>
            </a:r>
            <a:r>
              <a:rPr lang="en-US" sz="2400" baseline="-25000" dirty="0"/>
              <a:t>2</a:t>
            </a:r>
            <a:r>
              <a:rPr lang="en-US" sz="2400" dirty="0"/>
              <a:t>)).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change the color of litmus from red to blue.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  <a:p>
            <a:pPr marL="234950" indent="169863">
              <a:buFont typeface="Arial" pitchFamily="34" charset="0"/>
              <a:buChar char="•"/>
            </a:pPr>
            <a:r>
              <a:rPr lang="en-US" sz="2400" dirty="0"/>
              <a:t>feel slippery (turns your cells and fat into soap!). </a:t>
            </a:r>
          </a:p>
          <a:p>
            <a:pPr marL="234950" indent="169863">
              <a:buFont typeface="Arial" pitchFamily="34" charset="0"/>
              <a:buChar char="•"/>
            </a:pPr>
            <a:endParaRPr lang="en-US" sz="24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95600" y="1778000"/>
            <a:ext cx="3184528" cy="584200"/>
            <a:chOff x="1882" y="2137"/>
            <a:chExt cx="2006" cy="368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882" y="2137"/>
              <a:ext cx="2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B</a:t>
              </a:r>
              <a:r>
                <a:rPr lang="en-US" altLang="en-US" sz="3200" baseline="30000" dirty="0"/>
                <a:t>-</a:t>
              </a:r>
              <a:r>
                <a:rPr lang="en-US" altLang="en-US" sz="3200" dirty="0"/>
                <a:t> + H</a:t>
              </a:r>
              <a:r>
                <a:rPr lang="en-US" altLang="en-US" sz="3200" baseline="30000" dirty="0"/>
                <a:t>+</a:t>
              </a:r>
              <a:r>
                <a:rPr lang="en-US" altLang="en-US" sz="3200" dirty="0"/>
                <a:t>          BH</a:t>
              </a:r>
              <a:endParaRPr lang="en-US" altLang="en-US" sz="3200" baseline="30000" dirty="0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933" y="2329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2400" dirty="0"/>
                <a:t>  </a:t>
              </a:r>
            </a:p>
          </p:txBody>
        </p:sp>
      </p:grpSp>
      <p:pic>
        <p:nvPicPr>
          <p:cNvPr id="24578" name="Picture 2" descr="https://s-media-cache-ak0.pinimg.com/236x/e6/1c/e6/e61ce6080327e77eb88fa529411169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440" y="1877467"/>
            <a:ext cx="22479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56E70F-D644-4A53-A4D2-E07933FB039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9395" name="Text Placeholder 2"/>
          <p:cNvSpPr>
            <a:spLocks/>
          </p:cNvSpPr>
          <p:nvPr/>
        </p:nvSpPr>
        <p:spPr bwMode="auto">
          <a:xfrm>
            <a:off x="152400" y="762000"/>
            <a:ext cx="880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What is the pH of a 0.40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solution (K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/>
              <a:t>1.8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10</a:t>
            </a:r>
            <a:r>
              <a:rPr lang="en-US" sz="2400" baseline="30000" dirty="0"/>
              <a:t>-5</a:t>
            </a:r>
            <a:r>
              <a:rPr lang="en-US" sz="2400" dirty="0">
                <a:solidFill>
                  <a:srgbClr val="000000"/>
                </a:solidFill>
              </a:rPr>
              <a:t>)?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1860" y="1434878"/>
            <a:ext cx="7388451" cy="461665"/>
            <a:chOff x="931860" y="1434878"/>
            <a:chExt cx="7388451" cy="461665"/>
          </a:xfrm>
        </p:grpSpPr>
        <p:sp>
          <p:nvSpPr>
            <p:cNvPr id="6" name="Rectangle 5"/>
            <p:cNvSpPr/>
            <p:nvPr/>
          </p:nvSpPr>
          <p:spPr>
            <a:xfrm>
              <a:off x="931860" y="1434878"/>
              <a:ext cx="73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3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</a:rPr>
                <a:t>O(</a:t>
              </a:r>
              <a:r>
                <a:rPr lang="en-US" sz="2400" i="1" dirty="0">
                  <a:solidFill>
                    <a:srgbClr val="000000"/>
                  </a:solidFill>
                </a:rPr>
                <a:t>l</a:t>
              </a:r>
              <a:r>
                <a:rPr lang="en-US" sz="2400" dirty="0">
                  <a:solidFill>
                    <a:srgbClr val="000000"/>
                  </a:solidFill>
                </a:rPr>
                <a:t>)            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  OH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0427" y="1616080"/>
              <a:ext cx="471487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0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9" y="2120899"/>
            <a:ext cx="1846262" cy="22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1" y="2846389"/>
            <a:ext cx="280452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58310" y="2304534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1.8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</a:t>
            </a:r>
            <a:r>
              <a:rPr lang="en-US" sz="2400" dirty="0">
                <a:solidFill>
                  <a:srgbClr val="000000"/>
                </a:solidFill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</a:rPr>
              <a:t>-5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57406" y="2964934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 = 0.40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1706" y="3639492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 =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0700" y="4813300"/>
            <a:ext cx="5562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/>
              <a:t>We have the information to find OH.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2400" dirty="0"/>
              <a:t>We can use OH to find </a:t>
            </a:r>
            <a:r>
              <a:rPr lang="en-US" sz="2400" dirty="0" err="1"/>
              <a:t>pH.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152400" y="762000"/>
            <a:ext cx="880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What is the pH of a 0.40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solution (K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/>
              <a:t>1.8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10</a:t>
            </a:r>
            <a:r>
              <a:rPr lang="en-US" sz="2400" baseline="30000" dirty="0"/>
              <a:t>-5</a:t>
            </a:r>
            <a:r>
              <a:rPr lang="en-US" sz="2400" dirty="0">
                <a:solidFill>
                  <a:srgbClr val="000000"/>
                </a:solidFill>
              </a:rPr>
              <a:t>)?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1860" y="1434878"/>
            <a:ext cx="7388451" cy="461665"/>
            <a:chOff x="931860" y="1434878"/>
            <a:chExt cx="7388451" cy="461665"/>
          </a:xfrm>
        </p:grpSpPr>
        <p:sp>
          <p:nvSpPr>
            <p:cNvPr id="6" name="Rectangle 5"/>
            <p:cNvSpPr/>
            <p:nvPr/>
          </p:nvSpPr>
          <p:spPr>
            <a:xfrm>
              <a:off x="931860" y="1434878"/>
              <a:ext cx="73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3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</a:rPr>
                <a:t>O(</a:t>
              </a:r>
              <a:r>
                <a:rPr lang="en-US" sz="2400" i="1" dirty="0">
                  <a:solidFill>
                    <a:srgbClr val="000000"/>
                  </a:solidFill>
                </a:rPr>
                <a:t>l</a:t>
              </a:r>
              <a:r>
                <a:rPr lang="en-US" sz="2400" dirty="0">
                  <a:solidFill>
                    <a:srgbClr val="000000"/>
                  </a:solidFill>
                </a:rPr>
                <a:t>)            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  OH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427" y="1616080"/>
              <a:ext cx="471487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val 8"/>
          <p:cNvSpPr/>
          <p:nvPr/>
        </p:nvSpPr>
        <p:spPr>
          <a:xfrm>
            <a:off x="6489700" y="1346200"/>
            <a:ext cx="12954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3500" y="1168400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Find OH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9701" y="2135189"/>
            <a:ext cx="2260599" cy="73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56610" y="1999734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1.8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</a:t>
            </a:r>
            <a:r>
              <a:rPr lang="en-US" sz="2400" dirty="0">
                <a:solidFill>
                  <a:srgbClr val="000000"/>
                </a:solidFill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</a:rPr>
              <a:t>-5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30306" y="2482334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 = 0.40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graphicFrame>
        <p:nvGraphicFramePr>
          <p:cNvPr id="14" name="Group 61"/>
          <p:cNvGraphicFramePr>
            <a:graphicFrameLocks noGrp="1"/>
          </p:cNvGraphicFramePr>
          <p:nvPr/>
        </p:nvGraphicFramePr>
        <p:xfrm>
          <a:off x="165100" y="3225800"/>
          <a:ext cx="8839200" cy="185991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NH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H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(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(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  OH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Initial (</a:t>
                      </a: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 (</a:t>
                      </a: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Equilibrium (</a:t>
                      </a: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33416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53"/>
          <p:cNvGraphicFramePr>
            <a:graphicFrameLocks noChangeAspect="1"/>
          </p:cNvGraphicFramePr>
          <p:nvPr/>
        </p:nvGraphicFramePr>
        <p:xfrm>
          <a:off x="6022975" y="3167063"/>
          <a:ext cx="654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59" name="Equation" r:id="rId5" imgW="342751" imgH="253890" progId="">
                  <p:embed/>
                </p:oleObj>
              </mc:Choice>
              <mc:Fallback>
                <p:oleObj name="Equation" r:id="rId5" imgW="342751" imgH="25389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3167063"/>
                        <a:ext cx="6540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896652" y="3646944"/>
            <a:ext cx="734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0.40</a:t>
            </a:r>
            <a:endParaRPr lang="en-US" sz="22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652" y="3646944"/>
            <a:ext cx="734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2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9652" y="3646944"/>
            <a:ext cx="734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2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1046" y="4078744"/>
            <a:ext cx="420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7780" y="4078744"/>
            <a:ext cx="490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8780" y="4078744"/>
            <a:ext cx="490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41335" y="4586744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6577" y="4586744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7584" y="4586744"/>
            <a:ext cx="11272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0.40 - 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4453" y="5586476"/>
            <a:ext cx="2971800" cy="8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4949353" y="5000175"/>
            <a:ext cx="2598080" cy="1712685"/>
            <a:chOff x="145140" y="4949372"/>
            <a:chExt cx="2598080" cy="1712685"/>
          </a:xfrm>
        </p:grpSpPr>
        <p:sp>
          <p:nvSpPr>
            <p:cNvPr id="29" name="Rounded Rectangle 28"/>
            <p:cNvSpPr/>
            <p:nvPr/>
          </p:nvSpPr>
          <p:spPr>
            <a:xfrm>
              <a:off x="174168" y="5442857"/>
              <a:ext cx="2191661" cy="1219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4"/>
            <p:cNvGrpSpPr/>
            <p:nvPr/>
          </p:nvGrpSpPr>
          <p:grpSpPr>
            <a:xfrm>
              <a:off x="145140" y="4949372"/>
              <a:ext cx="2598080" cy="1658392"/>
              <a:chOff x="841816" y="4775204"/>
              <a:chExt cx="2598080" cy="165839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41816" y="4775204"/>
                <a:ext cx="1383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but…</a:t>
                </a:r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1226621" y="5239635"/>
                <a:ext cx="957313" cy="772006"/>
                <a:chOff x="2284340" y="2862975"/>
                <a:chExt cx="957313" cy="772583"/>
              </a:xfrm>
            </p:grpSpPr>
            <p:sp>
              <p:nvSpPr>
                <p:cNvPr id="3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284340" y="2862975"/>
                  <a:ext cx="957313" cy="7725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ts val="50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00"/>
                      </a:solidFill>
                    </a:rPr>
                    <a:t>[NH</a:t>
                  </a:r>
                  <a:r>
                    <a:rPr lang="en-US" sz="2000" baseline="-25000" dirty="0">
                      <a:solidFill>
                        <a:srgbClr val="000000"/>
                      </a:solidFill>
                    </a:rPr>
                    <a:t>3</a:t>
                  </a:r>
                  <a:r>
                    <a:rPr lang="en-US" sz="2000" dirty="0">
                      <a:solidFill>
                        <a:srgbClr val="000000"/>
                      </a:solidFill>
                    </a:rPr>
                    <a:t>]</a:t>
                  </a:r>
                  <a:r>
                    <a:rPr lang="en-US" sz="2000" baseline="-25000" dirty="0">
                      <a:solidFill>
                        <a:srgbClr val="000000"/>
                      </a:solidFill>
                    </a:rPr>
                    <a:t>0</a:t>
                  </a:r>
                  <a:r>
                    <a:rPr lang="en-US" sz="2000" dirty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algn="ctr" eaLnBrk="0" fontAlgn="base" hangingPunct="0">
                    <a:spcBef>
                      <a:spcPts val="5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K</a:t>
                  </a:r>
                  <a:r>
                    <a:rPr lang="en-US" sz="20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b</a:t>
                  </a:r>
                </a:p>
              </p:txBody>
            </p:sp>
            <p:cxnSp>
              <p:nvCxnSpPr>
                <p:cNvPr id="36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2349500" y="3276600"/>
                  <a:ext cx="7239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3" name="TextBox 11"/>
              <p:cNvSpPr txBox="1">
                <a:spLocks noChangeArrowheads="1"/>
              </p:cNvSpPr>
              <p:nvPr/>
            </p:nvSpPr>
            <p:spPr bwMode="auto">
              <a:xfrm>
                <a:off x="986982" y="5449979"/>
                <a:ext cx="219165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If              &gt; 400 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896267" y="6033486"/>
                <a:ext cx="25436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we can neglect </a:t>
                </a:r>
                <a:r>
                  <a:rPr lang="en-US" sz="2000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x</a:t>
                </a:r>
                <a:endParaRPr lang="en-US" sz="20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439883" y="4604649"/>
            <a:ext cx="435429" cy="435429"/>
            <a:chOff x="3439883" y="4630049"/>
            <a:chExt cx="435429" cy="43542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496507" y="4705721"/>
              <a:ext cx="335037" cy="2867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39883" y="4630049"/>
              <a:ext cx="435429" cy="4354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152400" y="762000"/>
            <a:ext cx="880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What is the pH of a 0.40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solution (K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/>
              <a:t>1.8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10</a:t>
            </a:r>
            <a:r>
              <a:rPr lang="en-US" sz="2400" baseline="30000" dirty="0"/>
              <a:t>-5</a:t>
            </a:r>
            <a:r>
              <a:rPr lang="en-US" sz="2400" dirty="0">
                <a:solidFill>
                  <a:srgbClr val="000000"/>
                </a:solidFill>
              </a:rPr>
              <a:t>)?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1860" y="1434878"/>
            <a:ext cx="7388451" cy="461665"/>
            <a:chOff x="931860" y="1434878"/>
            <a:chExt cx="7388451" cy="461665"/>
          </a:xfrm>
        </p:grpSpPr>
        <p:sp>
          <p:nvSpPr>
            <p:cNvPr id="6" name="Rectangle 5"/>
            <p:cNvSpPr/>
            <p:nvPr/>
          </p:nvSpPr>
          <p:spPr>
            <a:xfrm>
              <a:off x="931860" y="1434878"/>
              <a:ext cx="73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3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</a:rPr>
                <a:t>O(</a:t>
              </a:r>
              <a:r>
                <a:rPr lang="en-US" sz="2400" i="1" dirty="0">
                  <a:solidFill>
                    <a:srgbClr val="000000"/>
                  </a:solidFill>
                </a:rPr>
                <a:t>l</a:t>
              </a:r>
              <a:r>
                <a:rPr lang="en-US" sz="2400" dirty="0">
                  <a:solidFill>
                    <a:srgbClr val="000000"/>
                  </a:solidFill>
                </a:rPr>
                <a:t>)            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  OH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427" y="1616080"/>
              <a:ext cx="471487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val 8"/>
          <p:cNvSpPr/>
          <p:nvPr/>
        </p:nvSpPr>
        <p:spPr>
          <a:xfrm>
            <a:off x="6489700" y="1346200"/>
            <a:ext cx="129540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3500" y="1168400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Find OH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9701" y="2135189"/>
            <a:ext cx="2260599" cy="73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56610" y="1999734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1.8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</a:t>
            </a:r>
            <a:r>
              <a:rPr lang="en-US" sz="2400" dirty="0">
                <a:solidFill>
                  <a:srgbClr val="000000"/>
                </a:solidFill>
              </a:rPr>
              <a:t>10</a:t>
            </a:r>
            <a:r>
              <a:rPr lang="en-US" sz="2400" baseline="30000" dirty="0">
                <a:solidFill>
                  <a:srgbClr val="000000"/>
                </a:solidFill>
              </a:rPr>
              <a:t>-5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30306" y="2482334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]</a:t>
            </a:r>
            <a:r>
              <a:rPr lang="en-US" sz="2400" baseline="-25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 = 0.40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graphicFrame>
        <p:nvGraphicFramePr>
          <p:cNvPr id="14" name="Group 61"/>
          <p:cNvGraphicFramePr>
            <a:graphicFrameLocks noGrp="1"/>
          </p:cNvGraphicFramePr>
          <p:nvPr/>
        </p:nvGraphicFramePr>
        <p:xfrm>
          <a:off x="165100" y="3225800"/>
          <a:ext cx="8839200" cy="185991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NH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H</a:t>
                      </a:r>
                      <a:r>
                        <a:rPr kumimoji="0" lang="en-US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(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(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  OH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Initial (</a:t>
                      </a: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Change (</a:t>
                      </a: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Equilibrium (</a:t>
                      </a: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33416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53"/>
          <p:cNvGraphicFramePr>
            <a:graphicFrameLocks noChangeAspect="1"/>
          </p:cNvGraphicFramePr>
          <p:nvPr/>
        </p:nvGraphicFramePr>
        <p:xfrm>
          <a:off x="6022975" y="3167063"/>
          <a:ext cx="654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07" name="Equation" r:id="rId5" imgW="342751" imgH="253890" progId="">
                  <p:embed/>
                </p:oleObj>
              </mc:Choice>
              <mc:Fallback>
                <p:oleObj name="Equation" r:id="rId5" imgW="342751" imgH="25389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3167063"/>
                        <a:ext cx="6540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896652" y="3646944"/>
            <a:ext cx="734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0.40</a:t>
            </a:r>
            <a:endParaRPr lang="en-US" sz="22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652" y="3646944"/>
            <a:ext cx="734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2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9652" y="3646944"/>
            <a:ext cx="734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0.00</a:t>
            </a:r>
            <a:endParaRPr lang="en-US" sz="2200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1046" y="4078744"/>
            <a:ext cx="420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07780" y="4078744"/>
            <a:ext cx="490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8780" y="4078744"/>
            <a:ext cx="490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41335" y="4586744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6577" y="4586744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  <a:endParaRPr lang="en-US" sz="22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7584" y="4586744"/>
            <a:ext cx="11272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</a:rPr>
              <a:t>0.40 - 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</a:rPr>
              <a:t>x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3463" y="5192485"/>
            <a:ext cx="4364340" cy="158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5583160" y="5610163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[OH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] = 2.7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02984-A0B1-42DE-AB6E-0FAB9D1F536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152400" y="762000"/>
            <a:ext cx="880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What is the pH of a 0.40 </a:t>
            </a:r>
            <a:r>
              <a:rPr lang="en-US" sz="2400" i="1" dirty="0">
                <a:solidFill>
                  <a:srgbClr val="000000"/>
                </a:solidFill>
              </a:rPr>
              <a:t>M </a:t>
            </a:r>
            <a:r>
              <a:rPr lang="en-US" sz="2400" dirty="0">
                <a:solidFill>
                  <a:srgbClr val="000000"/>
                </a:solidFill>
              </a:rPr>
              <a:t>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solution (K</a:t>
            </a:r>
            <a:r>
              <a:rPr lang="en-US" sz="2400" baseline="-25000" dirty="0">
                <a:solidFill>
                  <a:srgbClr val="000000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/>
              <a:t>1.8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10</a:t>
            </a:r>
            <a:r>
              <a:rPr lang="en-US" sz="2400" baseline="30000" dirty="0"/>
              <a:t>-5</a:t>
            </a:r>
            <a:r>
              <a:rPr lang="en-US" sz="2400" dirty="0">
                <a:solidFill>
                  <a:srgbClr val="000000"/>
                </a:solidFill>
              </a:rPr>
              <a:t>)?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1860" y="1434878"/>
            <a:ext cx="7388451" cy="461665"/>
            <a:chOff x="931860" y="1434878"/>
            <a:chExt cx="7388451" cy="461665"/>
          </a:xfrm>
        </p:grpSpPr>
        <p:sp>
          <p:nvSpPr>
            <p:cNvPr id="6" name="Rectangle 5"/>
            <p:cNvSpPr/>
            <p:nvPr/>
          </p:nvSpPr>
          <p:spPr>
            <a:xfrm>
              <a:off x="931860" y="1434878"/>
              <a:ext cx="73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</a:rPr>
                <a:t>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3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</a:rPr>
                <a:t>O(</a:t>
              </a:r>
              <a:r>
                <a:rPr lang="en-US" sz="2400" i="1" dirty="0">
                  <a:solidFill>
                    <a:srgbClr val="000000"/>
                  </a:solidFill>
                </a:rPr>
                <a:t>l</a:t>
              </a:r>
              <a:r>
                <a:rPr lang="en-US" sz="2400" dirty="0">
                  <a:solidFill>
                    <a:srgbClr val="000000"/>
                  </a:solidFill>
                </a:rPr>
                <a:t>)            NH</a:t>
              </a:r>
              <a:r>
                <a:rPr lang="en-US" sz="2400" baseline="-25000" dirty="0">
                  <a:solidFill>
                    <a:srgbClr val="000000"/>
                  </a:solidFill>
                </a:rPr>
                <a:t>4</a:t>
              </a:r>
              <a:r>
                <a:rPr lang="en-US" sz="2400" baseline="30000" dirty="0">
                  <a:solidFill>
                    <a:srgbClr val="000000"/>
                  </a:solidFill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 +   OH</a:t>
              </a:r>
              <a:r>
                <a:rPr lang="en-US" sz="2400" baseline="30000" dirty="0">
                  <a:solidFill>
                    <a:srgbClr val="000000"/>
                  </a:solidFill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i="1" dirty="0" err="1">
                  <a:solidFill>
                    <a:srgbClr val="000000"/>
                  </a:solidFill>
                </a:rPr>
                <a:t>aq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0427" y="1616080"/>
              <a:ext cx="471487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val 8"/>
          <p:cNvSpPr/>
          <p:nvPr/>
        </p:nvSpPr>
        <p:spPr>
          <a:xfrm>
            <a:off x="1656441" y="678543"/>
            <a:ext cx="767444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598" y="1270001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Find pH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15734" y="2155762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[OH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] = 2.7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032401" y="2974805"/>
            <a:ext cx="2601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pH +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pOH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= 14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6000" y="370633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pOH</a:t>
            </a:r>
            <a:r>
              <a:rPr lang="en-US" sz="2400" dirty="0">
                <a:solidFill>
                  <a:srgbClr val="000000"/>
                </a:solidFill>
              </a:rPr>
              <a:t> = -log (2.7 x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) = 2.57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pH + </a:t>
            </a:r>
            <a:r>
              <a:rPr lang="en-US" sz="2400" dirty="0" err="1">
                <a:solidFill>
                  <a:srgbClr val="000000"/>
                </a:solidFill>
              </a:rPr>
              <a:t>pOH</a:t>
            </a:r>
            <a:r>
              <a:rPr lang="en-US" sz="2400" dirty="0">
                <a:solidFill>
                  <a:srgbClr val="000000"/>
                </a:solidFill>
              </a:rPr>
              <a:t> = 14.00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pH + 2.57 = 14.00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pH = </a:t>
            </a:r>
            <a:r>
              <a:rPr lang="en-US" sz="2400" b="1" dirty="0">
                <a:solidFill>
                  <a:srgbClr val="000000"/>
                </a:solidFill>
              </a:rPr>
              <a:t>11.43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  <p:bldP spid="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2C54A7-103B-4DD1-9C71-9F0B1458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8339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A0FEAD6-AE7D-4A2E-AE1B-EBA2539D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10" y="529707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709B886-4C65-4758-B4FB-1A7476B6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890" y="559852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1200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000" b="0" i="0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K</a:t>
            </a:r>
            <a:r>
              <a:rPr kumimoji="0" lang="en-US" sz="4000" b="0" i="0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81536" y="1193803"/>
            <a:ext cx="4462464" cy="369888"/>
            <a:chOff x="1557" y="1056"/>
            <a:chExt cx="2811" cy="233"/>
          </a:xfrm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28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r>
                <a:rPr lang="en-US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)  +  H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O(l)             AH(</a:t>
              </a:r>
              <a:r>
                <a:rPr lang="en-US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) + OH</a:t>
              </a:r>
              <a:r>
                <a:rPr lang="en-US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708" y="115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2708" y="120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5783936" y="1623785"/>
            <a:ext cx="2346326" cy="866776"/>
            <a:chOff x="2208" y="1617"/>
            <a:chExt cx="1478" cy="546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745" y="1617"/>
              <a:ext cx="9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[AH][OH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007" y="1872"/>
              <a:ext cx="3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[A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141193" y="1625627"/>
            <a:ext cx="2006600" cy="862013"/>
            <a:chOff x="2208" y="1617"/>
            <a:chExt cx="1264" cy="543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][A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[HA]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598040" y="1190171"/>
            <a:ext cx="2820988" cy="369888"/>
            <a:chOff x="1557" y="1056"/>
            <a:chExt cx="1777" cy="233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1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HA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16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              H</a:t>
              </a:r>
              <a:r>
                <a:rPr lang="en-US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16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</a:rPr>
                <a:t>+ A</a:t>
              </a:r>
              <a:r>
                <a:rPr lang="en-US" sz="20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16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16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046" y="116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2030" y="120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045026"/>
            <a:ext cx="4383314" cy="18578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80852" y="1037769"/>
            <a:ext cx="4383314" cy="1857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2532737" y="3755573"/>
            <a:ext cx="4011613" cy="457200"/>
            <a:chOff x="1728" y="720"/>
            <a:chExt cx="2527" cy="288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728" y="720"/>
              <a:ext cx="25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HA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A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i="1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2410" y="823"/>
              <a:ext cx="384" cy="96"/>
              <a:chOff x="4896" y="192"/>
              <a:chExt cx="384" cy="96"/>
            </a:xfrm>
          </p:grpSpPr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1694537" y="4365173"/>
            <a:ext cx="5364163" cy="457200"/>
            <a:chOff x="1728" y="1056"/>
            <a:chExt cx="3379" cy="288"/>
          </a:xfrm>
        </p:grpSpPr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728" y="1056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+ HA </a:t>
              </a: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i="1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3120" y="1160"/>
              <a:ext cx="384" cy="96"/>
              <a:chOff x="4896" y="192"/>
              <a:chExt cx="384" cy="96"/>
            </a:xfrm>
          </p:grpSpPr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366675" y="375557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en-US" sz="24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358737" y="4365173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>
                <a:solidFill>
                  <a:srgbClr val="000000"/>
                </a:solidFill>
                <a:latin typeface="Arial" pitchFamily="34" charset="0"/>
              </a:rPr>
              <a:t>b</a:t>
            </a:r>
            <a:endParaRPr lang="en-US" sz="24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618337" y="4822373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V="1">
            <a:off x="5580737" y="3831773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 flipV="1">
            <a:off x="1694537" y="4365173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V="1">
            <a:off x="2608937" y="3831773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V="1">
            <a:off x="6012537" y="4390573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2372400" y="4974773"/>
            <a:ext cx="4198937" cy="457200"/>
            <a:chOff x="518" y="3289"/>
            <a:chExt cx="2645" cy="288"/>
          </a:xfrm>
        </p:grpSpPr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1216" y="3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H="1">
              <a:off x="1216" y="3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518" y="3289"/>
              <a:ext cx="26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r>
                <a:rPr lang="en-US" sz="24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>
                  <a:solidFill>
                    <a:srgbClr val="000000"/>
                  </a:solidFill>
                  <a:latin typeface="Arial" pitchFamily="34" charset="0"/>
                </a:rPr>
                <a:t>l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+ OH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</p:grp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366675" y="497477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>
                <a:solidFill>
                  <a:srgbClr val="000000"/>
                </a:solidFill>
                <a:latin typeface="Arial" pitchFamily="34" charset="0"/>
              </a:rPr>
              <a:t>w</a:t>
            </a:r>
            <a:endParaRPr lang="en-US" sz="2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3695705" y="5827487"/>
            <a:ext cx="1749425" cy="695325"/>
          </a:xfrm>
          <a:prstGeom prst="rect">
            <a:avLst/>
          </a:prstGeom>
          <a:noFill/>
          <a:ln w="57150" cmpd="thinThick">
            <a:solidFill>
              <a:srgbClr val="7030A0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sz="2400" i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2400" i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>
                <a:solidFill>
                  <a:srgbClr val="000000"/>
                </a:solidFill>
                <a:latin typeface="Arial" pitchFamily="34" charset="0"/>
              </a:rPr>
              <a:t>w</a:t>
            </a:r>
            <a:endParaRPr lang="en-US" sz="2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124" y="3135086"/>
            <a:ext cx="625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For a acid-base conjugate pair in water: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6" grpId="0"/>
      <p:bldP spid="47" grpId="0" animBg="1"/>
      <p:bldP spid="4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000" b="0" i="1" u="sng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000" b="0" i="1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40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en-US" sz="4000" b="0" i="1" u="sng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Summary</a:t>
            </a:r>
            <a:endParaRPr kumimoji="0" lang="en-US" sz="4000" b="0" i="0" u="sng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1562107" y="4434114"/>
            <a:ext cx="1749425" cy="695325"/>
          </a:xfrm>
          <a:prstGeom prst="rect">
            <a:avLst/>
          </a:prstGeom>
          <a:noFill/>
          <a:ln w="57150" cmpd="thinThick">
            <a:solidFill>
              <a:srgbClr val="7030A0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</a:rPr>
              <a:t>w</a:t>
            </a:r>
            <a:endParaRPr lang="en-US" sz="24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2144713" y="3436030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>
                <a:solidFill>
                  <a:srgbClr val="000000"/>
                </a:solidFill>
                <a:latin typeface="Arial" pitchFamily="34" charset="0"/>
              </a:rPr>
              <a:t>Weak Acid and Its Conjugate Base</a:t>
            </a:r>
          </a:p>
        </p:txBody>
      </p:sp>
      <p:grpSp>
        <p:nvGrpSpPr>
          <p:cNvPr id="54" name="Group 39"/>
          <p:cNvGrpSpPr>
            <a:grpSpLocks/>
          </p:cNvGrpSpPr>
          <p:nvPr/>
        </p:nvGrpSpPr>
        <p:grpSpPr bwMode="auto">
          <a:xfrm>
            <a:off x="3933342" y="4310742"/>
            <a:ext cx="1252538" cy="874713"/>
            <a:chOff x="758" y="3296"/>
            <a:chExt cx="789" cy="551"/>
          </a:xfrm>
        </p:grpSpPr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758" y="3433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>
                  <a:solidFill>
                    <a:srgbClr val="000000"/>
                  </a:solidFill>
                  <a:latin typeface="Arial" pitchFamily="34" charset="0"/>
                </a:rPr>
                <a:t>a</a:t>
              </a:r>
              <a:r>
                <a:rPr lang="en-US" sz="24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endParaRPr lang="en-US" sz="2400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6" name="Group 38"/>
            <p:cNvGrpSpPr>
              <a:grpSpLocks/>
            </p:cNvGrpSpPr>
            <p:nvPr/>
          </p:nvGrpSpPr>
          <p:grpSpPr bwMode="auto">
            <a:xfrm>
              <a:off x="1200" y="3296"/>
              <a:ext cx="347" cy="551"/>
              <a:chOff x="2024" y="3337"/>
              <a:chExt cx="347" cy="551"/>
            </a:xfrm>
          </p:grpSpPr>
          <p:sp>
            <p:nvSpPr>
              <p:cNvPr id="57" name="Text Box 35"/>
              <p:cNvSpPr txBox="1">
                <a:spLocks noChangeArrowheads="1"/>
              </p:cNvSpPr>
              <p:nvPr/>
            </p:nvSpPr>
            <p:spPr bwMode="auto">
              <a:xfrm>
                <a:off x="2035" y="3337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Arial" pitchFamily="34" charset="0"/>
                  </a:rPr>
                  <a:t>K</a:t>
                </a:r>
                <a:r>
                  <a:rPr lang="en-US" sz="2400" i="1" baseline="-25000">
                    <a:solidFill>
                      <a:srgbClr val="000000"/>
                    </a:solidFill>
                    <a:latin typeface="Arial" pitchFamily="34" charset="0"/>
                  </a:rPr>
                  <a:t>w</a:t>
                </a:r>
                <a:endParaRPr lang="en-US" sz="2400" i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2024" y="3600"/>
                <a:ext cx="3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Arial" pitchFamily="34" charset="0"/>
                  </a:rPr>
                  <a:t>K</a:t>
                </a:r>
                <a:r>
                  <a:rPr lang="en-US" sz="2400" i="1" baseline="-25000">
                    <a:solidFill>
                      <a:srgbClr val="000000"/>
                    </a:solidFill>
                    <a:latin typeface="Arial" pitchFamily="34" charset="0"/>
                  </a:rPr>
                  <a:t>b</a:t>
                </a:r>
                <a:endParaRPr lang="en-US" sz="2400" i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Line 37"/>
              <p:cNvSpPr>
                <a:spLocks noChangeShapeType="1"/>
              </p:cNvSpPr>
              <p:nvPr/>
            </p:nvSpPr>
            <p:spPr bwMode="auto">
              <a:xfrm>
                <a:off x="2024" y="36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" name="Group 40"/>
          <p:cNvGrpSpPr>
            <a:grpSpLocks/>
          </p:cNvGrpSpPr>
          <p:nvPr/>
        </p:nvGrpSpPr>
        <p:grpSpPr bwMode="auto">
          <a:xfrm>
            <a:off x="6196219" y="4310742"/>
            <a:ext cx="1252538" cy="874713"/>
            <a:chOff x="758" y="3296"/>
            <a:chExt cx="789" cy="551"/>
          </a:xfrm>
        </p:grpSpPr>
        <p:sp>
          <p:nvSpPr>
            <p:cNvPr id="61" name="Text Box 41"/>
            <p:cNvSpPr txBox="1">
              <a:spLocks noChangeArrowheads="1"/>
            </p:cNvSpPr>
            <p:nvPr/>
          </p:nvSpPr>
          <p:spPr bwMode="auto">
            <a:xfrm>
              <a:off x="758" y="3433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2400" i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</a:rPr>
                <a:t>= </a:t>
              </a:r>
              <a:endParaRPr lang="en-US" sz="2400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2" name="Group 42"/>
            <p:cNvGrpSpPr>
              <a:grpSpLocks/>
            </p:cNvGrpSpPr>
            <p:nvPr/>
          </p:nvGrpSpPr>
          <p:grpSpPr bwMode="auto">
            <a:xfrm>
              <a:off x="1200" y="3296"/>
              <a:ext cx="347" cy="551"/>
              <a:chOff x="2024" y="3337"/>
              <a:chExt cx="347" cy="551"/>
            </a:xfrm>
          </p:grpSpPr>
          <p:sp>
            <p:nvSpPr>
              <p:cNvPr id="63" name="Text Box 43"/>
              <p:cNvSpPr txBox="1">
                <a:spLocks noChangeArrowheads="1"/>
              </p:cNvSpPr>
              <p:nvPr/>
            </p:nvSpPr>
            <p:spPr bwMode="auto">
              <a:xfrm>
                <a:off x="2035" y="3337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Arial" pitchFamily="34" charset="0"/>
                  </a:rPr>
                  <a:t>K</a:t>
                </a:r>
                <a:r>
                  <a:rPr lang="en-US" sz="2400" i="1" baseline="-25000">
                    <a:solidFill>
                      <a:srgbClr val="000000"/>
                    </a:solidFill>
                    <a:latin typeface="Arial" pitchFamily="34" charset="0"/>
                  </a:rPr>
                  <a:t>w</a:t>
                </a:r>
                <a:endParaRPr lang="en-US" sz="2400" i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2024" y="3600"/>
                <a:ext cx="31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Arial" pitchFamily="34" charset="0"/>
                  </a:rPr>
                  <a:t>K</a:t>
                </a:r>
                <a:r>
                  <a:rPr lang="en-US" sz="2400" i="1" baseline="-2500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  <a:endParaRPr lang="en-US" sz="2400" i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Line 45"/>
              <p:cNvSpPr>
                <a:spLocks noChangeShapeType="1"/>
              </p:cNvSpPr>
              <p:nvPr/>
            </p:nvSpPr>
            <p:spPr bwMode="auto">
              <a:xfrm>
                <a:off x="2024" y="36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6" name="Group 19"/>
          <p:cNvGrpSpPr>
            <a:grpSpLocks/>
          </p:cNvGrpSpPr>
          <p:nvPr/>
        </p:nvGrpSpPr>
        <p:grpSpPr bwMode="auto">
          <a:xfrm>
            <a:off x="749303" y="1669172"/>
            <a:ext cx="2006600" cy="862013"/>
            <a:chOff x="2208" y="1617"/>
            <a:chExt cx="1264" cy="543"/>
          </a:xfrm>
        </p:grpSpPr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][A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[HA]</a:t>
              </a:r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563237" y="1667330"/>
            <a:ext cx="2346326" cy="866776"/>
            <a:chOff x="2208" y="1617"/>
            <a:chExt cx="1478" cy="546"/>
          </a:xfrm>
        </p:grpSpPr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FF0000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itchFamily="34" charset="0"/>
                </a:rPr>
                <a:t>b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2745" y="1617"/>
              <a:ext cx="9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[AH][OH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3007" y="1872"/>
              <a:ext cx="3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[A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6" name="Group 19"/>
          <p:cNvGrpSpPr>
            <a:grpSpLocks/>
          </p:cNvGrpSpPr>
          <p:nvPr/>
        </p:nvGrpSpPr>
        <p:grpSpPr bwMode="auto">
          <a:xfrm>
            <a:off x="6408474" y="1664390"/>
            <a:ext cx="2087567" cy="490538"/>
            <a:chOff x="2126" y="1736"/>
            <a:chExt cx="1315" cy="309"/>
          </a:xfrm>
        </p:grpSpPr>
        <p:sp>
          <p:nvSpPr>
            <p:cNvPr id="77" name="Text Box 14"/>
            <p:cNvSpPr txBox="1">
              <a:spLocks noChangeArrowheads="1"/>
            </p:cNvSpPr>
            <p:nvPr/>
          </p:nvSpPr>
          <p:spPr bwMode="auto">
            <a:xfrm>
              <a:off x="2126" y="1754"/>
              <a:ext cx="5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>
                  <a:latin typeface="Arial" pitchFamily="34" charset="0"/>
                </a:rPr>
                <a:t>K</a:t>
              </a:r>
              <a:r>
                <a:rPr lang="en-US" sz="2400" i="1" baseline="-25000" dirty="0" err="1">
                  <a:latin typeface="Arial" pitchFamily="34" charset="0"/>
                </a:rPr>
                <a:t>w</a:t>
              </a:r>
              <a:r>
                <a:rPr lang="en-US" sz="2400" dirty="0"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Text Box 16"/>
            <p:cNvSpPr txBox="1">
              <a:spLocks noChangeArrowheads="1"/>
            </p:cNvSpPr>
            <p:nvPr/>
          </p:nvSpPr>
          <p:spPr bwMode="auto">
            <a:xfrm>
              <a:off x="2553" y="1736"/>
              <a:ext cx="8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][OH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</p:grp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415274" y="2199408"/>
            <a:ext cx="2052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latin typeface="Arial" pitchFamily="34" charset="0"/>
              </a:rPr>
              <a:t>K</a:t>
            </a:r>
            <a:r>
              <a:rPr lang="en-US" sz="2400" i="1" baseline="-25000" dirty="0" err="1">
                <a:latin typeface="Arial" pitchFamily="34" charset="0"/>
              </a:rPr>
              <a:t>w</a:t>
            </a:r>
            <a:r>
              <a:rPr lang="en-US" sz="2400" i="1" baseline="-25000" dirty="0">
                <a:latin typeface="Arial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= 1 x 10</a:t>
            </a:r>
            <a:r>
              <a:rPr lang="en-US" sz="2400" baseline="30000" dirty="0">
                <a:solidFill>
                  <a:srgbClr val="000000"/>
                </a:solidFill>
                <a:latin typeface="Arial" pitchFamily="34" charset="0"/>
              </a:rPr>
              <a:t>-14</a:t>
            </a:r>
            <a:endParaRPr lang="en-US" sz="2400" i="1" baseline="30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455B2-CA09-47D1-B62A-1E38DE0DCED9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8371" name="Picture 8" descr="D:\Ramesh dont del\CHANG-11e\Art File\labeled_jpegs\15_labeled_images\cha02680_t15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2400"/>
            <a:ext cx="7943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058" y="441852"/>
            <a:ext cx="7525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The 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 for formic acid (HCOOH) is 1.7x10</a:t>
            </a:r>
            <a:r>
              <a:rPr lang="en-US" sz="2800" baseline="30000" dirty="0">
                <a:solidFill>
                  <a:srgbClr val="000000"/>
                </a:solidFill>
                <a:latin typeface="Calibri" pitchFamily="34" charset="0"/>
              </a:rPr>
              <a:t>-4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. What is 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 for HCOO</a:t>
            </a:r>
            <a:r>
              <a:rPr lang="en-US" sz="2800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477993" y="1546225"/>
            <a:ext cx="1749425" cy="695325"/>
          </a:xfrm>
          <a:prstGeom prst="rect">
            <a:avLst/>
          </a:prstGeom>
          <a:noFill/>
          <a:ln w="57150" cmpd="thinThick">
            <a:solidFill>
              <a:srgbClr val="7030A0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=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</a:rPr>
              <a:t>K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 charset="0"/>
              </a:rPr>
              <a:t>w</a:t>
            </a:r>
            <a:endParaRPr lang="en-US" sz="24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B01D-D3F5-47D2-A20B-7AA1EEC583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2C54A7-103B-4DD1-9C71-9F0B1458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8339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A0FEAD6-AE7D-4A2E-AE1B-EBA2539D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10" y="529707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709B886-4C65-4758-B4FB-1A7476B6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890" y="559852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1E043C4-26A1-460F-AC34-7AAD959C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390" y="593189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1268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064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Brønsted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Acid/Base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452" y="1214441"/>
            <a:ext cx="7733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Bronsted</a:t>
            </a:r>
            <a:r>
              <a:rPr lang="en-US" sz="2800" b="1" dirty="0"/>
              <a:t> Acids- </a:t>
            </a:r>
            <a:r>
              <a:rPr lang="en-US" sz="2800" dirty="0"/>
              <a:t>able to </a:t>
            </a:r>
            <a:r>
              <a:rPr lang="en-US" sz="2800" u="sng" dirty="0">
                <a:solidFill>
                  <a:srgbClr val="FF0000"/>
                </a:solidFill>
              </a:rPr>
              <a:t>donate</a:t>
            </a:r>
            <a:r>
              <a:rPr lang="en-US" sz="2800" dirty="0"/>
              <a:t> a proton in the form of hydrogen ions – protons – H</a:t>
            </a:r>
            <a:r>
              <a:rPr lang="en-US" sz="2800" baseline="30000" dirty="0"/>
              <a:t>+</a:t>
            </a:r>
            <a:r>
              <a:rPr lang="en-US" sz="2800" dirty="0"/>
              <a:t>.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525888" y="2290440"/>
            <a:ext cx="3905254" cy="708026"/>
            <a:chOff x="1655" y="2137"/>
            <a:chExt cx="2460" cy="44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655" y="2137"/>
              <a:ext cx="24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000" dirty="0"/>
                <a:t>AH          A</a:t>
              </a:r>
              <a:r>
                <a:rPr lang="en-US" altLang="en-US" sz="4000" baseline="30000" dirty="0"/>
                <a:t>-</a:t>
              </a:r>
              <a:r>
                <a:rPr lang="en-US" altLang="en-US" sz="4000" dirty="0"/>
                <a:t> + H</a:t>
              </a:r>
              <a:r>
                <a:rPr lang="en-US" altLang="en-US" sz="4000" baseline="30000" dirty="0"/>
                <a:t>+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395" y="2360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2799" y="3563151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Bronsted</a:t>
            </a:r>
            <a:r>
              <a:rPr lang="en-US" sz="2800" b="1" dirty="0"/>
              <a:t> Base- </a:t>
            </a:r>
            <a:r>
              <a:rPr lang="en-US" sz="2800" dirty="0"/>
              <a:t>able to </a:t>
            </a:r>
            <a:r>
              <a:rPr lang="en-US" sz="2800" u="sng" dirty="0">
                <a:solidFill>
                  <a:srgbClr val="FF0000"/>
                </a:solidFill>
              </a:rPr>
              <a:t>accept</a:t>
            </a:r>
            <a:r>
              <a:rPr lang="en-US" sz="2800" dirty="0"/>
              <a:t> a proton in the form of hydrogen ions – protons – H</a:t>
            </a:r>
            <a:r>
              <a:rPr lang="en-US" sz="2800" baseline="30000" dirty="0"/>
              <a:t>+</a:t>
            </a:r>
            <a:r>
              <a:rPr lang="en-US" sz="2800" dirty="0"/>
              <a:t>. Typically has a lone pair.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394124" y="5101112"/>
            <a:ext cx="3933829" cy="708026"/>
            <a:chOff x="1646" y="2137"/>
            <a:chExt cx="2478" cy="446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646" y="2137"/>
              <a:ext cx="247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000" dirty="0"/>
                <a:t>B</a:t>
              </a:r>
              <a:r>
                <a:rPr lang="en-US" altLang="en-US" sz="4000" baseline="30000" dirty="0"/>
                <a:t>-</a:t>
              </a:r>
              <a:r>
                <a:rPr lang="en-US" altLang="en-US" sz="4000" dirty="0"/>
                <a:t> + H</a:t>
              </a:r>
              <a:r>
                <a:rPr lang="en-US" altLang="en-US" sz="4000" baseline="30000" dirty="0"/>
                <a:t>+</a:t>
              </a:r>
              <a:r>
                <a:rPr lang="en-US" altLang="en-US" sz="4000" dirty="0"/>
                <a:t>          BH</a:t>
              </a:r>
              <a:endParaRPr lang="en-US" altLang="en-US" sz="4000" baseline="30000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933" y="2351"/>
              <a:ext cx="3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en-US" sz="32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461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Notation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908956" y="2162661"/>
            <a:ext cx="2006600" cy="862013"/>
            <a:chOff x="2208" y="1617"/>
            <a:chExt cx="1264" cy="543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=</a:t>
              </a:r>
              <a:endParaRPr lang="en-US" sz="2400" i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][A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]</a:t>
              </a: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[HA]</a:t>
              </a: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862263" y="928920"/>
            <a:ext cx="3394075" cy="461963"/>
            <a:chOff x="1557" y="1056"/>
            <a:chExt cx="2138" cy="291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21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HA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400" baseline="3000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  <a:r>
                <a:rPr lang="en-US" sz="2400" baseline="-25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+ A</a:t>
              </a:r>
              <a:r>
                <a:rPr lang="en-US" sz="280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000" i="1" baseline="-25000" dirty="0" err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000" baseline="-25000" dirty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128" y="117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2112" y="124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8763" y="1618734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itchFamily="34" charset="0"/>
              </a:rPr>
              <a:t>acid ionization constant</a:t>
            </a:r>
            <a:endParaRPr lang="en-US" dirty="0"/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729345" y="3336922"/>
            <a:ext cx="663575" cy="458787"/>
            <a:chOff x="806" y="3180"/>
            <a:chExt cx="418" cy="289"/>
          </a:xfrm>
        </p:grpSpPr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806" y="3181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FF"/>
                  </a:solidFill>
                  <a:latin typeface="Arial" pitchFamily="34" charset="0"/>
                </a:rPr>
                <a:t>K</a:t>
              </a:r>
              <a:r>
                <a:rPr lang="en-US" sz="2400" i="1" baseline="-25000" dirty="0">
                  <a:solidFill>
                    <a:srgbClr val="0000FF"/>
                  </a:solidFill>
                  <a:latin typeface="Arial" pitchFamily="34" charset="0"/>
                </a:rPr>
                <a:t>a</a:t>
              </a:r>
              <a:endParaRPr lang="en-US" sz="2400" i="1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1224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807942" y="3154362"/>
            <a:ext cx="1406525" cy="830263"/>
            <a:chOff x="2722" y="3097"/>
            <a:chExt cx="886" cy="523"/>
          </a:xfrm>
        </p:grpSpPr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722" y="3097"/>
              <a:ext cx="8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acid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strength</a:t>
              </a: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V="1">
              <a:off x="3608" y="32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7163" y="1612900"/>
            <a:ext cx="3627437" cy="256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4276726" y="2146301"/>
            <a:ext cx="4662488" cy="933451"/>
            <a:chOff x="1091" y="1527"/>
            <a:chExt cx="2937" cy="588"/>
          </a:xfrm>
        </p:grpSpPr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1091" y="1527"/>
              <a:ext cx="2333" cy="588"/>
              <a:chOff x="1091" y="1527"/>
              <a:chExt cx="2333" cy="588"/>
            </a:xfrm>
          </p:grpSpPr>
          <p:sp>
            <p:nvSpPr>
              <p:cNvPr id="25" name="Text Box 3"/>
              <p:cNvSpPr txBox="1">
                <a:spLocks noChangeArrowheads="1"/>
              </p:cNvSpPr>
              <p:nvPr/>
            </p:nvSpPr>
            <p:spPr bwMode="auto">
              <a:xfrm>
                <a:off x="1398" y="1527"/>
                <a:ext cx="160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[H</a:t>
                </a:r>
                <a:r>
                  <a:rPr lang="en-US" sz="2400" baseline="30000" dirty="0"/>
                  <a:t>+</a:t>
                </a:r>
                <a:r>
                  <a:rPr lang="en-US" sz="2400" dirty="0"/>
                  <a:t>] at equilibrium</a:t>
                </a:r>
              </a:p>
            </p:txBody>
          </p:sp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1127" y="1824"/>
                <a:ext cx="229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Initial concentration of [HA]</a:t>
                </a:r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1091" y="1824"/>
                <a:ext cx="2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352" y="1664"/>
              <a:ext cx="6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x 100%</a:t>
              </a: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873500" y="1752600"/>
            <a:ext cx="276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/>
              <a:t>percent ionization</a:t>
            </a:r>
            <a:r>
              <a:rPr lang="en-US" sz="2400" dirty="0"/>
              <a:t> = </a:t>
            </a: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4165600" y="3429001"/>
            <a:ext cx="4467226" cy="850901"/>
            <a:chOff x="1134" y="1672"/>
            <a:chExt cx="2814" cy="536"/>
          </a:xfrm>
        </p:grpSpPr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134" y="1801"/>
              <a:ext cx="17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Percent ionization = </a:t>
              </a:r>
            </a:p>
          </p:txBody>
        </p:sp>
        <p:grpSp>
          <p:nvGrpSpPr>
            <p:cNvPr id="31" name="Group 14"/>
            <p:cNvGrpSpPr>
              <a:grpSpLocks/>
            </p:cNvGrpSpPr>
            <p:nvPr/>
          </p:nvGrpSpPr>
          <p:grpSpPr bwMode="auto">
            <a:xfrm>
              <a:off x="2800" y="1672"/>
              <a:ext cx="534" cy="536"/>
              <a:chOff x="998" y="3312"/>
              <a:chExt cx="534" cy="536"/>
            </a:xfrm>
          </p:grpSpPr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1020" y="3312"/>
                <a:ext cx="42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[H</a:t>
                </a:r>
                <a:r>
                  <a:rPr lang="en-US" sz="2400" baseline="30000"/>
                  <a:t>+</a:t>
                </a:r>
                <a:r>
                  <a:rPr lang="en-US" sz="2400"/>
                  <a:t>]</a:t>
                </a:r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998" y="3557"/>
                <a:ext cx="5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[HA]</a:t>
                </a:r>
                <a:r>
                  <a:rPr lang="en-US" sz="2400" baseline="-25000" dirty="0"/>
                  <a:t>0</a:t>
                </a:r>
                <a:endParaRPr lang="en-US" sz="2400" dirty="0"/>
              </a:p>
            </p:txBody>
          </p: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1022" y="360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272" y="1787"/>
              <a:ext cx="6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x 100%</a:t>
              </a:r>
            </a:p>
          </p:txBody>
        </p:sp>
      </p:grpSp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343400"/>
            <a:ext cx="269884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431468" y="4679434"/>
            <a:ext cx="52553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prstClr val="black"/>
                </a:solidFill>
              </a:rPr>
              <a:t>Percent ionization:</a:t>
            </a:r>
          </a:p>
          <a:p>
            <a:pPr marL="292100" indent="-1778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Strong acids- % ionization is always 100%</a:t>
            </a:r>
          </a:p>
          <a:p>
            <a:pPr marL="292100" indent="-1778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92100" indent="-1778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Weak acids- % ionization decreases as concentration  increases. </a:t>
            </a:r>
            <a:endParaRPr lang="en-US" sz="16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1"/>
          <p:cNvSpPr>
            <a:spLocks noChangeArrowheads="1"/>
          </p:cNvSpPr>
          <p:nvPr/>
        </p:nvSpPr>
        <p:spPr bwMode="auto">
          <a:xfrm>
            <a:off x="736600" y="913080"/>
            <a:ext cx="7658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 certain weak acid, HA , has a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K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value of 9.2 x 10¯</a:t>
            </a:r>
            <a:r>
              <a:rPr kumimoji="0" 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7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286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1) Calculate the percent ionization of HA in a 0.10 M solution. 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2) Calculate the percent </a:t>
            </a:r>
            <a:r>
              <a:rPr lang="en-US" sz="2000" dirty="0">
                <a:cs typeface="Arial" pitchFamily="34" charset="0"/>
              </a:rPr>
              <a:t>ionization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 HA in a 0.010 M solution. 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3) Calculate the percent </a:t>
            </a:r>
            <a:r>
              <a:rPr lang="en-US" sz="2000" dirty="0">
                <a:cs typeface="Arial" pitchFamily="34" charset="0"/>
              </a:rPr>
              <a:t>ionization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of HA in a 0.0010 M solution. 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3" y="2646303"/>
            <a:ext cx="3410965" cy="290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2641147"/>
            <a:ext cx="464689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1930" y="6129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Percent Ionization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317234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Question 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2700" y="4835464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Question 2: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45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5199293"/>
            <a:ext cx="4669886" cy="2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12700" y="5528524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Question 3: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" y="5881241"/>
            <a:ext cx="4614909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6558643" y="5769426"/>
            <a:ext cx="790576" cy="463549"/>
            <a:chOff x="726" y="3180"/>
            <a:chExt cx="498" cy="292"/>
          </a:xfrm>
        </p:grpSpPr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726" y="3181"/>
              <a:ext cx="4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FF"/>
                  </a:solidFill>
                  <a:latin typeface="Arial" pitchFamily="34" charset="0"/>
                </a:rPr>
                <a:t>[HA]</a:t>
              </a:r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1224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7616602" y="5777371"/>
            <a:ext cx="969963" cy="461963"/>
            <a:chOff x="2829" y="3209"/>
            <a:chExt cx="611" cy="291"/>
          </a:xfrm>
        </p:grpSpPr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829" y="3209"/>
              <a:ext cx="60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% ion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3440" y="321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8212" y="6341778"/>
            <a:ext cx="7943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177800" algn="ctr"/>
            <a:r>
              <a:rPr lang="en-US" sz="2400" dirty="0">
                <a:solidFill>
                  <a:srgbClr val="FF0000"/>
                </a:solidFill>
              </a:rPr>
              <a:t>% ionization change with concentration . 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i="1" baseline="-250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stays the same!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2C54A7-103B-4DD1-9C71-9F0B1458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8339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A0FEAD6-AE7D-4A2E-AE1B-EBA2539D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10" y="529707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709B886-4C65-4758-B4FB-1A7476B6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890" y="559852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1E043C4-26A1-460F-AC34-7AAD959C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390" y="593189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E041EDC-7505-4493-9F3B-F5F54770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199" y="6243097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33223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076324"/>
            <a:ext cx="8229600" cy="5564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Some factors that influence acid/base strength (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US" sz="2400" dirty="0"/>
              <a:t>/</a:t>
            </a:r>
            <a:r>
              <a:rPr lang="en-US" sz="2400" i="1" dirty="0"/>
              <a:t>K</a:t>
            </a:r>
            <a:r>
              <a:rPr lang="en-US" sz="2400" baseline="-25000" dirty="0"/>
              <a:t>b</a:t>
            </a:r>
            <a:r>
              <a:rPr lang="en-US" sz="2400" dirty="0"/>
              <a:t>).</a:t>
            </a:r>
          </a:p>
          <a:p>
            <a:pPr marL="457200" indent="-228600"/>
            <a:r>
              <a:rPr lang="en-US" sz="2400" dirty="0"/>
              <a:t>Temperature</a:t>
            </a:r>
          </a:p>
          <a:p>
            <a:pPr marL="457200" indent="-228600"/>
            <a:endParaRPr lang="en-US" sz="2400" dirty="0"/>
          </a:p>
          <a:p>
            <a:pPr marL="457200" indent="-228600">
              <a:buNone/>
            </a:pPr>
            <a:r>
              <a:rPr lang="en-US" sz="2400" dirty="0"/>
              <a:t>	</a:t>
            </a:r>
          </a:p>
          <a:p>
            <a:pPr marL="457200" indent="-228600">
              <a:buNone/>
            </a:pPr>
            <a:r>
              <a:rPr lang="en-US" sz="2400" dirty="0"/>
              <a:t>	</a:t>
            </a:r>
          </a:p>
          <a:p>
            <a:pPr marL="457200" indent="-228600"/>
            <a:r>
              <a:rPr lang="en-US" sz="2400" dirty="0"/>
              <a:t>Solvent</a:t>
            </a:r>
          </a:p>
          <a:p>
            <a:pPr marL="457200" indent="-228600"/>
            <a:endParaRPr lang="en-US" sz="2400" dirty="0"/>
          </a:p>
          <a:p>
            <a:pPr marL="457200" indent="-228600"/>
            <a:endParaRPr lang="en-US" sz="2400" dirty="0"/>
          </a:p>
          <a:p>
            <a:pPr marL="457200" indent="-228600"/>
            <a:r>
              <a:rPr lang="en-US" sz="2400" dirty="0"/>
              <a:t>Acid Structure</a:t>
            </a:r>
          </a:p>
          <a:p>
            <a:pPr marL="857250" lvl="1" indent="-228600"/>
            <a:r>
              <a:rPr lang="en-US" sz="2000" dirty="0" err="1"/>
              <a:t>Hydrohalic</a:t>
            </a:r>
            <a:r>
              <a:rPr lang="en-US" sz="2000" dirty="0"/>
              <a:t> acids</a:t>
            </a:r>
          </a:p>
          <a:p>
            <a:pPr marL="857250" lvl="1" indent="-228600"/>
            <a:r>
              <a:rPr lang="en-US" sz="2000" dirty="0" err="1"/>
              <a:t>Oxoacids</a:t>
            </a:r>
            <a:endParaRPr lang="en-US" sz="2000" dirty="0"/>
          </a:p>
          <a:p>
            <a:pPr marL="857250" lvl="1" indent="-228600"/>
            <a:r>
              <a:rPr lang="en-US" sz="2000" dirty="0"/>
              <a:t>Carboxylic acids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2064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Acid/Base Strength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53532" y="2089150"/>
            <a:ext cx="1825625" cy="862013"/>
            <a:chOff x="2322" y="1617"/>
            <a:chExt cx="1150" cy="543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322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K</a:t>
              </a:r>
              <a:r>
                <a:rPr kumimoji="0" lang="en-US" sz="24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=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[H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+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][A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-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[HA]</a:t>
              </a: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33392" y="230074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085613" y="2081070"/>
            <a:ext cx="676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fwd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89460" y="2546863"/>
            <a:ext cx="5158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061034" y="2548102"/>
            <a:ext cx="634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alt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94338" y="2351088"/>
          <a:ext cx="1487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92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268290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2351088"/>
                        <a:ext cx="1487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064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Solvent Dependence</a:t>
            </a:r>
          </a:p>
        </p:txBody>
      </p:sp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914400"/>
            <a:ext cx="50068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853212" y="5225415"/>
            <a:ext cx="6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7961" y="5756910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DCE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0186" y="4706620"/>
            <a:ext cx="77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4962" y="6276975"/>
            <a:ext cx="19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 =  Gas Phase</a:t>
            </a:r>
          </a:p>
        </p:txBody>
      </p:sp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6580286" y="4736782"/>
          <a:ext cx="658934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0" name="CS ChemDraw Drawing" r:id="rId4" imgW="450852" imgH="226530" progId="ChemDraw.Document.6.0">
                  <p:embed/>
                </p:oleObj>
              </mc:Choice>
              <mc:Fallback>
                <p:oleObj name="CS ChemDraw Drawing" r:id="rId4" imgW="450852" imgH="226530" progId="ChemDraw.Document.6.0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286" y="4736782"/>
                        <a:ext cx="658934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9" name="Object 7"/>
          <p:cNvGraphicFramePr>
            <a:graphicFrameLocks noChangeAspect="1"/>
          </p:cNvGraphicFramePr>
          <p:nvPr/>
        </p:nvGraphicFramePr>
        <p:xfrm>
          <a:off x="6567586" y="5305524"/>
          <a:ext cx="944317" cy="23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1" name="CS ChemDraw Drawing" r:id="rId6" imgW="645618" imgH="164160" progId="ChemDraw.Document.6.0">
                  <p:embed/>
                </p:oleObj>
              </mc:Choice>
              <mc:Fallback>
                <p:oleObj name="CS ChemDraw Drawing" r:id="rId6" imgW="645618" imgH="164160" progId="ChemDraw.Document.6.0">
                  <p:embed/>
                  <p:pic>
                    <p:nvPicPr>
                      <p:cNvPr id="366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586" y="5305524"/>
                        <a:ext cx="944317" cy="238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6512024" y="5616357"/>
          <a:ext cx="856150" cy="66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2" name="CS ChemDraw Drawing" r:id="rId8" imgW="586459" imgH="452250" progId="ChemDraw.Document.6.0">
                  <p:embed/>
                </p:oleObj>
              </mc:Choice>
              <mc:Fallback>
                <p:oleObj name="CS ChemDraw Drawing" r:id="rId8" imgW="586459" imgH="452250" progId="ChemDraw.Document.6.0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024" y="5616357"/>
                        <a:ext cx="856150" cy="661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6219825" y="2479675"/>
            <a:ext cx="1749425" cy="804863"/>
            <a:chOff x="2322" y="1617"/>
            <a:chExt cx="1102" cy="507"/>
          </a:xfrm>
        </p:grpSpPr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2322" y="1754"/>
              <a:ext cx="4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K</a:t>
              </a:r>
              <a:r>
                <a:rPr kumimoji="0" lang="en-US" sz="20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=</a:t>
              </a:r>
              <a:endPara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799" y="1617"/>
              <a:ext cx="6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[H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+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][A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-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894" y="1872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[HA]</a:t>
              </a: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784" y="1881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5549106" y="1784352"/>
            <a:ext cx="3186113" cy="369888"/>
            <a:chOff x="1557" y="1056"/>
            <a:chExt cx="2007" cy="233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557" y="1056"/>
              <a:ext cx="20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HA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</a:t>
              </a: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aq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)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         H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+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</a:t>
              </a: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aq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)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+ A</a:t>
              </a:r>
              <a:r>
                <a: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</a:t>
              </a: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aq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164" y="1153"/>
              <a:ext cx="2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H="1">
              <a:off x="2146" y="1210"/>
              <a:ext cx="2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7325" y="-7932"/>
            <a:ext cx="622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Hydrohalic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 Strength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847725"/>
            <a:ext cx="8229600" cy="830997"/>
          </a:xfrm>
        </p:spPr>
        <p:txBody>
          <a:bodyPr wrap="square">
            <a:spAutoFit/>
          </a:bodyPr>
          <a:lstStyle/>
          <a:p>
            <a:pPr marL="338138" lvl="1" indent="-338138">
              <a:spcBef>
                <a:spcPts val="12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The strength of an acid depends on the strength of the X–H bond that is to be broken.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771650"/>
            <a:ext cx="8229600" cy="508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Relative bond strength: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	H─F &gt;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H─Cl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&gt;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H─Br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&gt; H─I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Relative acid strength: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	H─F &lt;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H─Cl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&lt;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H─Br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&lt; H─I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33499" y="3659320"/>
            <a:ext cx="7981951" cy="1984659"/>
            <a:chOff x="1333499" y="3659320"/>
            <a:chExt cx="7981951" cy="1984659"/>
          </a:xfrm>
        </p:grpSpPr>
        <p:pic>
          <p:nvPicPr>
            <p:cNvPr id="6" name="Picture 5" descr="D:\Ramesh dont del\CHANG-11e\Art File\labeled_jpegs\15_labeled_images\cha02680_t15_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3499" y="3659320"/>
              <a:ext cx="5993657" cy="1979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305675" y="45720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7.2 x 10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9525" y="5305425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~10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39050" y="50673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~10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9050" y="481965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~10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4750" y="4257675"/>
              <a:ext cx="46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  <a:r>
                <a:rPr kumimoji="0" lang="en-US" sz="1800" b="1" i="0" u="sng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92363" y="1896382"/>
            <a:ext cx="2443867" cy="878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H-X,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electronegativity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does not play a big role.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09AEA-368D-45E7-936D-CB9341F296D8}" type="slidenum">
              <a:rPr lang="en-US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479550" y="1329690"/>
            <a:ext cx="6203950" cy="990600"/>
            <a:chOff x="932" y="432"/>
            <a:chExt cx="3908" cy="62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932" y="576"/>
              <a:ext cx="3908" cy="480"/>
              <a:chOff x="912" y="768"/>
              <a:chExt cx="3908" cy="48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912" y="768"/>
                <a:ext cx="1551" cy="480"/>
                <a:chOff x="1584" y="1056"/>
                <a:chExt cx="1551" cy="480"/>
              </a:xfrm>
            </p:grpSpPr>
            <p:sp>
              <p:nvSpPr>
                <p:cNvPr id="77845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1584" y="129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6" name="Line 4"/>
                <p:cNvSpPr>
                  <a:spLocks noChangeShapeType="1"/>
                </p:cNvSpPr>
                <p:nvPr/>
              </p:nvSpPr>
              <p:spPr bwMode="auto">
                <a:xfrm flipH="1" flipV="1">
                  <a:off x="1584" y="10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72" y="1152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Z</a:t>
                  </a:r>
                </a:p>
              </p:txBody>
            </p:sp>
            <p:sp>
              <p:nvSpPr>
                <p:cNvPr id="7784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112" y="129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5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83" y="1144"/>
                  <a:ext cx="26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O</a:t>
                  </a:r>
                </a:p>
              </p:txBody>
            </p:sp>
            <p:sp>
              <p:nvSpPr>
                <p:cNvPr id="7785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616" y="129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5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80" y="1152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H</a:t>
                  </a:r>
                </a:p>
              </p:txBody>
            </p:sp>
          </p:grpSp>
          <p:sp>
            <p:nvSpPr>
              <p:cNvPr id="77836" name="Line 12"/>
              <p:cNvSpPr>
                <a:spLocks noChangeShapeType="1"/>
              </p:cNvSpPr>
              <p:nvPr/>
            </p:nvSpPr>
            <p:spPr bwMode="auto">
              <a:xfrm>
                <a:off x="2592" y="10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3201" y="768"/>
                <a:ext cx="1115" cy="480"/>
                <a:chOff x="3201" y="768"/>
                <a:chExt cx="1115" cy="480"/>
              </a:xfrm>
            </p:grpSpPr>
            <p:sp>
              <p:nvSpPr>
                <p:cNvPr id="7783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201" y="100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0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3201" y="76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201" y="10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89" y="864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Z</a:t>
                  </a:r>
                </a:p>
              </p:txBody>
            </p:sp>
            <p:sp>
              <p:nvSpPr>
                <p:cNvPr id="77843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729" y="100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784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00" y="824"/>
                  <a:ext cx="31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>
                      <a:solidFill>
                        <a:srgbClr val="000000"/>
                      </a:solidFill>
                      <a:latin typeface="Arial" pitchFamily="34" charset="0"/>
                    </a:rPr>
                    <a:t>O</a:t>
                  </a:r>
                  <a:r>
                    <a:rPr lang="en-US" sz="2800" baseline="30000">
                      <a:solidFill>
                        <a:srgbClr val="000000"/>
                      </a:solidFill>
                      <a:latin typeface="Arial" pitchFamily="34" charset="0"/>
                    </a:rPr>
                    <a:t>-</a:t>
                  </a:r>
                  <a:endParaRPr lang="en-US" sz="2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77838" name="Text Box 21"/>
              <p:cNvSpPr txBox="1">
                <a:spLocks noChangeArrowheads="1"/>
              </p:cNvSpPr>
              <p:nvPr/>
            </p:nvSpPr>
            <p:spPr bwMode="auto">
              <a:xfrm>
                <a:off x="4272" y="864"/>
                <a:ext cx="5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</a:rPr>
                  <a:t>+  H</a:t>
                </a:r>
                <a:r>
                  <a:rPr lang="en-US" sz="2400" baseline="30000">
                    <a:solidFill>
                      <a:srgbClr val="000000"/>
                    </a:solidFill>
                    <a:latin typeface="Arial" pitchFamily="34" charset="0"/>
                  </a:rPr>
                  <a:t>+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24" y="432"/>
              <a:ext cx="684" cy="327"/>
              <a:chOff x="1824" y="624"/>
              <a:chExt cx="684" cy="327"/>
            </a:xfrm>
          </p:grpSpPr>
          <p:sp>
            <p:nvSpPr>
              <p:cNvPr id="77833" name="Text Box 24"/>
              <p:cNvSpPr txBox="1">
                <a:spLocks noChangeArrowheads="1"/>
              </p:cNvSpPr>
              <p:nvPr/>
            </p:nvSpPr>
            <p:spPr bwMode="auto">
              <a:xfrm>
                <a:off x="1824" y="624"/>
                <a:ext cx="26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800" baseline="30000">
                    <a:solidFill>
                      <a:srgbClr val="000000"/>
                    </a:solidFill>
                    <a:latin typeface="Arial" pitchFamily="34" charset="0"/>
                  </a:rPr>
                  <a:t>-</a:t>
                </a:r>
                <a:endParaRPr lang="en-US" sz="2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7834" name="Text Box 25"/>
              <p:cNvSpPr txBox="1">
                <a:spLocks noChangeArrowheads="1"/>
              </p:cNvSpPr>
              <p:nvPr/>
            </p:nvSpPr>
            <p:spPr bwMode="auto">
              <a:xfrm>
                <a:off x="2208" y="624"/>
                <a:ext cx="30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2800" baseline="30000">
                    <a:solidFill>
                      <a:srgbClr val="000000"/>
                    </a:solidFill>
                    <a:latin typeface="Arial" pitchFamily="34" charset="0"/>
                  </a:rPr>
                  <a:t>+</a:t>
                </a:r>
                <a:endParaRPr lang="en-US" sz="2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1402080" y="5221605"/>
            <a:ext cx="63360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000000"/>
                </a:solidFill>
                <a:latin typeface="Calibri" pitchFamily="34" charset="0"/>
              </a:rPr>
              <a:t>The O-H bond strength/</a:t>
            </a:r>
            <a:r>
              <a:rPr lang="en-US" sz="2400" i="1" u="sng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u="sng" baseline="-25000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sz="2400" u="sng" dirty="0">
                <a:solidFill>
                  <a:srgbClr val="000000"/>
                </a:solidFill>
                <a:latin typeface="Calibri" pitchFamily="34" charset="0"/>
              </a:rPr>
              <a:t> are dependent on: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electronegativity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of Z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oxidation state of Z</a:t>
            </a:r>
          </a:p>
        </p:txBody>
      </p:sp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953" y="2476938"/>
            <a:ext cx="5788977" cy="26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457325" y="-7932"/>
            <a:ext cx="622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Oxoacid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Strength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70815" y="858838"/>
            <a:ext cx="1009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Oxoacids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is an acid that contains oxygen and a central atom 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E4562-701F-4A72-8077-AC860BEDFBC3}" type="slidenum">
              <a:rPr lang="en-US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170815" y="858838"/>
            <a:ext cx="1009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Oxoacids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is an acid that contains oxygen and a central atom Z.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00099" y="2588578"/>
            <a:ext cx="75780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If they are from the same group and have the same oxidation number, acid strength increases with increasing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electronegativity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of Z.</a:t>
            </a:r>
          </a:p>
        </p:txBody>
      </p:sp>
      <p:sp>
        <p:nvSpPr>
          <p:cNvPr id="33883" name="Text Box 91"/>
          <p:cNvSpPr txBox="1">
            <a:spLocks noChangeArrowheads="1"/>
          </p:cNvSpPr>
          <p:nvPr/>
        </p:nvSpPr>
        <p:spPr bwMode="auto">
          <a:xfrm>
            <a:off x="772327" y="3918268"/>
            <a:ext cx="4404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Cl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is more electronegative than Br</a:t>
            </a:r>
          </a:p>
        </p:txBody>
      </p:sp>
      <p:sp>
        <p:nvSpPr>
          <p:cNvPr id="33886" name="Text Box 94"/>
          <p:cNvSpPr txBox="1">
            <a:spLocks noChangeArrowheads="1"/>
          </p:cNvSpPr>
          <p:nvPr/>
        </p:nvSpPr>
        <p:spPr bwMode="auto">
          <a:xfrm>
            <a:off x="339090" y="533400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HClO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&gt; HBrO</a:t>
            </a:r>
            <a:r>
              <a:rPr lang="en-US" sz="2400" baseline="-25000" dirty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891" name="Picture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4592638"/>
            <a:ext cx="4895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2" name="Text Box 100"/>
          <p:cNvSpPr txBox="1">
            <a:spLocks noChangeArrowheads="1"/>
          </p:cNvSpPr>
          <p:nvPr/>
        </p:nvSpPr>
        <p:spPr bwMode="auto">
          <a:xfrm>
            <a:off x="7696200" y="5257800"/>
            <a:ext cx="127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acidity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increases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1457325" y="-7932"/>
            <a:ext cx="622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Oxoacid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Strength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49538" name="AutoShape 2" descr="Image result for hclo3"/>
          <p:cNvSpPr>
            <a:spLocks noChangeAspect="1" noChangeArrowheads="1"/>
          </p:cNvSpPr>
          <p:nvPr/>
        </p:nvSpPr>
        <p:spPr bwMode="auto">
          <a:xfrm>
            <a:off x="155575" y="-427038"/>
            <a:ext cx="151447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40" name="AutoShape 4" descr="Image result for hclo3"/>
          <p:cNvSpPr>
            <a:spLocks noChangeAspect="1" noChangeArrowheads="1"/>
          </p:cNvSpPr>
          <p:nvPr/>
        </p:nvSpPr>
        <p:spPr bwMode="auto">
          <a:xfrm>
            <a:off x="155575" y="-427038"/>
            <a:ext cx="151447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9542" name="Picture 6" descr="http://upload.wikimedia.org/wikipedia/commons/8/86/Chloric-acid-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1376046"/>
            <a:ext cx="1958975" cy="1152233"/>
          </a:xfrm>
          <a:prstGeom prst="rect">
            <a:avLst/>
          </a:prstGeom>
          <a:noFill/>
        </p:spPr>
      </p:pic>
      <p:pic>
        <p:nvPicPr>
          <p:cNvPr id="449546" name="Picture 10" descr="http://upload.wikimedia.org/wikipedia/commons/thumb/6/6f/Bromic_acid.svg/150px-Bromic_aci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411" y="1508442"/>
            <a:ext cx="1675181" cy="960438"/>
          </a:xfrm>
          <a:prstGeom prst="rect">
            <a:avLst/>
          </a:prstGeom>
          <a:noFill/>
        </p:spPr>
      </p:pic>
      <p:sp>
        <p:nvSpPr>
          <p:cNvPr id="87" name="Oval 86"/>
          <p:cNvSpPr/>
          <p:nvPr/>
        </p:nvSpPr>
        <p:spPr>
          <a:xfrm>
            <a:off x="2663190" y="1394460"/>
            <a:ext cx="560070" cy="560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044440" y="1421130"/>
            <a:ext cx="560070" cy="560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3" grpId="0"/>
      <p:bldP spid="33886" grpId="0"/>
      <p:bldP spid="33892" grpId="0"/>
      <p:bldP spid="87" grpId="0" animBg="1"/>
      <p:bldP spid="8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10384-9F6F-44FA-9165-5D6732680EA0}" type="slidenum">
              <a:rPr lang="en-US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36525" y="1030288"/>
            <a:ext cx="877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</a:rPr>
              <a:t>Oxoacids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having the same central atom (Z) but different numbers of attached groups.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41300" y="2097088"/>
            <a:ext cx="877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Acid strength increases as the oxidation number of Z increases.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03838" y="4251325"/>
            <a:ext cx="3811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HClO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&gt; HClO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&gt; HClO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&gt;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HClO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 l="4906" r="4906"/>
          <a:stretch>
            <a:fillRect/>
          </a:stretch>
        </p:blipFill>
        <p:spPr bwMode="auto">
          <a:xfrm>
            <a:off x="228600" y="2667000"/>
            <a:ext cx="5029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57325" y="-7932"/>
            <a:ext cx="622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Oxoacid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Strength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02984-A0B1-42DE-AB6E-0FAB9D1F53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57325" y="-7932"/>
            <a:ext cx="622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Carboxylic Acid Strength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9666" name="Picture 2" descr="http://textflow.mheducation.com/figures/0077386620/cha02680_ta15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1579562"/>
            <a:ext cx="1699068" cy="1030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3450" y="1028700"/>
            <a:ext cx="501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General structure for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carboxylic acid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660620"/>
            <a:ext cx="501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Where R can be anything: H, CH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Ph,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0664" y="3241675"/>
            <a:ext cx="3622876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757284" y="3045732"/>
            <a:ext cx="2091442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electrongative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 is the stronger the carboxylic acid.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5574" y="5676900"/>
            <a:ext cx="374971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433888"/>
            <a:ext cx="3505200" cy="9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257424" y="5496514"/>
            <a:ext cx="2091442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Proximity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electrongative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atom matters.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65350" y="1004926"/>
            <a:ext cx="4830763" cy="519113"/>
            <a:chOff x="1364" y="809"/>
            <a:chExt cx="3043" cy="327"/>
          </a:xfrm>
        </p:grpSpPr>
        <p:sp>
          <p:nvSpPr>
            <p:cNvPr id="33810" name="Text Box 4"/>
            <p:cNvSpPr txBox="1">
              <a:spLocks noChangeArrowheads="1"/>
            </p:cNvSpPr>
            <p:nvPr/>
          </p:nvSpPr>
          <p:spPr bwMode="auto">
            <a:xfrm>
              <a:off x="1364" y="809"/>
              <a:ext cx="30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acid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base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         salt + water</a:t>
              </a:r>
            </a:p>
          </p:txBody>
        </p:sp>
        <p:sp>
          <p:nvSpPr>
            <p:cNvPr id="33811" name="Line 5"/>
            <p:cNvSpPr>
              <a:spLocks noChangeShapeType="1"/>
            </p:cNvSpPr>
            <p:nvPr/>
          </p:nvSpPr>
          <p:spPr bwMode="auto">
            <a:xfrm>
              <a:off x="2640" y="100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74725" y="1784335"/>
            <a:ext cx="7221538" cy="519113"/>
            <a:chOff x="614" y="1769"/>
            <a:chExt cx="4549" cy="327"/>
          </a:xfrm>
        </p:grpSpPr>
        <p:sp>
          <p:nvSpPr>
            <p:cNvPr id="33808" name="Text Box 8"/>
            <p:cNvSpPr txBox="1">
              <a:spLocks noChangeArrowheads="1"/>
            </p:cNvSpPr>
            <p:nvPr/>
          </p:nvSpPr>
          <p:spPr bwMode="auto">
            <a:xfrm>
              <a:off x="614" y="1769"/>
              <a:ext cx="45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HCl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)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NaOH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)          NaCl (</a:t>
              </a:r>
              <a:r>
                <a:rPr lang="en-US" sz="28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) + H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809" name="Line 9"/>
            <p:cNvSpPr>
              <a:spLocks noChangeShapeType="1"/>
            </p:cNvSpPr>
            <p:nvPr/>
          </p:nvSpPr>
          <p:spPr bwMode="auto">
            <a:xfrm>
              <a:off x="2880" y="195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27125" y="2624578"/>
            <a:ext cx="6902450" cy="519112"/>
            <a:chOff x="710" y="2201"/>
            <a:chExt cx="4348" cy="327"/>
          </a:xfrm>
        </p:grpSpPr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710" y="2201"/>
              <a:ext cx="43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H</a:t>
              </a:r>
              <a:r>
                <a:rPr lang="en-US" sz="2800" baseline="3000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Cl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Na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OH</a:t>
              </a:r>
              <a:r>
                <a:rPr lang="en-US" sz="2800" baseline="30000">
                  <a:solidFill>
                    <a:srgbClr val="3333CC"/>
                  </a:solidFill>
                  <a:latin typeface="Arial" pitchFamily="34" charset="0"/>
                </a:rPr>
                <a:t>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         Na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Cl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H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>
              <a:off x="2880" y="237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35288" y="3332603"/>
            <a:ext cx="3254375" cy="519112"/>
            <a:chOff x="1856" y="2201"/>
            <a:chExt cx="2050" cy="327"/>
          </a:xfrm>
        </p:grpSpPr>
        <p:sp>
          <p:nvSpPr>
            <p:cNvPr id="33804" name="Text Box 14"/>
            <p:cNvSpPr txBox="1">
              <a:spLocks noChangeArrowheads="1"/>
            </p:cNvSpPr>
            <p:nvPr/>
          </p:nvSpPr>
          <p:spPr bwMode="auto">
            <a:xfrm>
              <a:off x="1856" y="2201"/>
              <a:ext cx="20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H</a:t>
              </a:r>
              <a:r>
                <a:rPr lang="en-US" sz="2800" baseline="3000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OH</a:t>
              </a:r>
              <a:r>
                <a:rPr lang="en-US" sz="2800" baseline="30000">
                  <a:solidFill>
                    <a:srgbClr val="3333CC"/>
                  </a:solidFill>
                  <a:latin typeface="Arial" pitchFamily="34" charset="0"/>
                </a:rPr>
                <a:t>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3805" name="Line 15"/>
            <p:cNvSpPr>
              <a:spLocks noChangeShapeType="1"/>
            </p:cNvSpPr>
            <p:nvPr/>
          </p:nvSpPr>
          <p:spPr bwMode="auto">
            <a:xfrm>
              <a:off x="2880" y="237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18288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V="1">
            <a:off x="62484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28194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5410200" y="2688078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Acid-Base Neutralization</a:t>
            </a:r>
          </a:p>
        </p:txBody>
      </p:sp>
      <p:pic>
        <p:nvPicPr>
          <p:cNvPr id="537602" name="Picture 2" descr="http://nutritionalmuscletesting.com/web_images/acid_20base_20bal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442" y="4408766"/>
            <a:ext cx="3196227" cy="2269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nimBg="1"/>
      <p:bldP spid="52241" grpId="0" animBg="1"/>
      <p:bldP spid="52242" grpId="0" animBg="1"/>
      <p:bldP spid="5224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5250" y="104775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strongest acid: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36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C2E11-FC18-4FAB-974F-74FC2767C8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60" y="2667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7041" y="2322095"/>
            <a:ext cx="57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80225" y="1862210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4429" y="187022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44113" y="1870226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4788" y="2330121"/>
            <a:ext cx="57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0346" y="2314081"/>
            <a:ext cx="57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23686" y="3267447"/>
            <a:ext cx="2950368" cy="1416712"/>
            <a:chOff x="3023686" y="3267447"/>
            <a:chExt cx="2950368" cy="141671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4392" y="3429372"/>
              <a:ext cx="1109662" cy="71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3686" y="3267447"/>
              <a:ext cx="1084061" cy="8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302419" y="4091358"/>
              <a:ext cx="579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9254" y="4099384"/>
              <a:ext cx="579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37072" y="5120327"/>
            <a:ext cx="5269952" cy="1160137"/>
            <a:chOff x="1937072" y="5312839"/>
            <a:chExt cx="5269952" cy="1160137"/>
          </a:xfrm>
        </p:grpSpPr>
        <p:sp>
          <p:nvSpPr>
            <p:cNvPr id="38" name="TextBox 37"/>
            <p:cNvSpPr txBox="1"/>
            <p:nvPr/>
          </p:nvSpPr>
          <p:spPr>
            <a:xfrm>
              <a:off x="2323839" y="5888201"/>
              <a:ext cx="579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9118" y="5888201"/>
              <a:ext cx="579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8148" y="5888201"/>
              <a:ext cx="579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37072" y="5317944"/>
              <a:ext cx="1375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31326" y="5313933"/>
              <a:ext cx="1375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CF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6091" y="5312839"/>
              <a:ext cx="1475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CBr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C455-98E1-4D9E-93A7-918864A3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8582-0CB3-4DDF-9F89-5D2A79101D85}"/>
              </a:ext>
            </a:extLst>
          </p:cNvPr>
          <p:cNvSpPr txBox="1"/>
          <p:nvPr/>
        </p:nvSpPr>
        <p:spPr>
          <a:xfrm>
            <a:off x="2464904" y="2299252"/>
            <a:ext cx="4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 4,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FA28C-B1F0-4611-958D-0657CE54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76" y="136525"/>
            <a:ext cx="7059359" cy="64250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F41A0-5341-4C26-9CC7-AD9F8426C7DF}"/>
              </a:ext>
            </a:extLst>
          </p:cNvPr>
          <p:cNvSpPr/>
          <p:nvPr/>
        </p:nvSpPr>
        <p:spPr>
          <a:xfrm>
            <a:off x="1208242" y="5349317"/>
            <a:ext cx="2647477" cy="22852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5AD42F-48B4-4940-921A-1065340D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1056" y="490332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C52A0-64D3-4080-B688-1D0A52C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65" y="5116761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 Brace 22">
            <a:extLst>
              <a:ext uri="{FF2B5EF4-FFF2-40B4-BE49-F238E27FC236}">
                <a16:creationId xmlns:a16="http://schemas.microsoft.com/office/drawing/2014/main" id="{55C792CB-1B93-4D22-AC0D-D2AEE5577627}"/>
              </a:ext>
            </a:extLst>
          </p:cNvPr>
          <p:cNvSpPr/>
          <p:nvPr/>
        </p:nvSpPr>
        <p:spPr>
          <a:xfrm>
            <a:off x="3855719" y="4903324"/>
            <a:ext cx="414529" cy="1890668"/>
          </a:xfrm>
          <a:prstGeom prst="leftBrace">
            <a:avLst>
              <a:gd name="adj1" fmla="val 8333"/>
              <a:gd name="adj2" fmla="val 30055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0648AC-794F-4B41-BA80-0EF13AACC23D}"/>
              </a:ext>
            </a:extLst>
          </p:cNvPr>
          <p:cNvSpPr txBox="1"/>
          <p:nvPr/>
        </p:nvSpPr>
        <p:spPr>
          <a:xfrm>
            <a:off x="4147905" y="4882353"/>
            <a:ext cx="36530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Strong vs. weak acids/bases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Acid dissociation constant (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dissociation constant (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b</a:t>
            </a:r>
            <a:endParaRPr lang="en-US" sz="1600" baseline="-250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Percent Ionization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Effect of Structure on Acidity/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Basisity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2C54A7-103B-4DD1-9C71-9F0B1458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983395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A0FEAD6-AE7D-4A2E-AE1B-EBA2539D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10" y="5297072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709B886-4C65-4758-B4FB-1A7476B6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890" y="559852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1E043C4-26A1-460F-AC34-7AAD959C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390" y="5931898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E041EDC-7505-4493-9F3B-F5F54770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199" y="6243097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7265CBF7-C0F6-4F42-9B24-0121F65B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044" y="655472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51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39888" y="1040669"/>
            <a:ext cx="5903912" cy="519113"/>
            <a:chOff x="720" y="1008"/>
            <a:chExt cx="3719" cy="327"/>
          </a:xfrm>
        </p:grpSpPr>
        <p:sp>
          <p:nvSpPr>
            <p:cNvPr id="39954" name="Text Box 4"/>
            <p:cNvSpPr txBox="1">
              <a:spLocks noChangeArrowheads="1"/>
            </p:cNvSpPr>
            <p:nvPr/>
          </p:nvSpPr>
          <p:spPr bwMode="auto">
            <a:xfrm>
              <a:off x="720" y="1008"/>
              <a:ext cx="37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acid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base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         salt + water + CO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55" name="Line 5"/>
            <p:cNvSpPr>
              <a:spLocks noChangeShapeType="1"/>
            </p:cNvSpPr>
            <p:nvPr/>
          </p:nvSpPr>
          <p:spPr bwMode="auto">
            <a:xfrm>
              <a:off x="2034" y="1191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8588" y="1830968"/>
            <a:ext cx="8863012" cy="519113"/>
            <a:chOff x="10" y="1776"/>
            <a:chExt cx="5583" cy="327"/>
          </a:xfrm>
        </p:grpSpPr>
        <p:sp>
          <p:nvSpPr>
            <p:cNvPr id="39952" name="Text Box 7"/>
            <p:cNvSpPr txBox="1">
              <a:spLocks noChangeArrowheads="1"/>
            </p:cNvSpPr>
            <p:nvPr/>
          </p:nvSpPr>
          <p:spPr bwMode="auto">
            <a:xfrm>
              <a:off x="10" y="1776"/>
              <a:ext cx="55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2HCl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)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Na</a:t>
              </a:r>
              <a:r>
                <a:rPr lang="en-US" sz="2800" baseline="-25000">
                  <a:solidFill>
                    <a:srgbClr val="3333CC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CO</a:t>
              </a:r>
              <a:r>
                <a:rPr lang="en-US" sz="2800" baseline="-25000">
                  <a:solidFill>
                    <a:srgbClr val="3333CC"/>
                  </a:solidFill>
                  <a:latin typeface="Arial" pitchFamily="34" charset="0"/>
                </a:rPr>
                <a:t>3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(</a:t>
              </a:r>
              <a:r>
                <a:rPr lang="en-US" sz="28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)          2NaCl (</a:t>
              </a:r>
              <a:r>
                <a:rPr lang="en-US" sz="2800" i="1">
                  <a:solidFill>
                    <a:srgbClr val="000000"/>
                  </a:solidFill>
                  <a:latin typeface="Arial" pitchFamily="34" charset="0"/>
                </a:rPr>
                <a:t>aq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) + H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O +CO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53" name="Line 8"/>
            <p:cNvSpPr>
              <a:spLocks noChangeShapeType="1"/>
            </p:cNvSpPr>
            <p:nvPr/>
          </p:nvSpPr>
          <p:spPr bwMode="auto">
            <a:xfrm>
              <a:off x="2544" y="1961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-76200" y="2702956"/>
            <a:ext cx="9237663" cy="519112"/>
            <a:chOff x="-21" y="2435"/>
            <a:chExt cx="5819" cy="327"/>
          </a:xfrm>
        </p:grpSpPr>
        <p:sp>
          <p:nvSpPr>
            <p:cNvPr id="39950" name="Text Box 10"/>
            <p:cNvSpPr txBox="1">
              <a:spLocks noChangeArrowheads="1"/>
            </p:cNvSpPr>
            <p:nvPr/>
          </p:nvSpPr>
          <p:spPr bwMode="auto">
            <a:xfrm>
              <a:off x="-21" y="2435"/>
              <a:ext cx="58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2H</a:t>
              </a:r>
              <a:r>
                <a:rPr lang="en-US" sz="2800" baseline="3000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+ 2Cl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+ 2Na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CO</a:t>
              </a:r>
              <a:r>
                <a:rPr lang="en-US" sz="2800" baseline="-25000">
                  <a:solidFill>
                    <a:srgbClr val="3333CC"/>
                  </a:solidFill>
                  <a:latin typeface="Arial" pitchFamily="34" charset="0"/>
                </a:rPr>
                <a:t>3</a:t>
              </a:r>
              <a:r>
                <a:rPr lang="en-US" sz="2800" baseline="30000">
                  <a:solidFill>
                    <a:srgbClr val="3333CC"/>
                  </a:solidFill>
                  <a:latin typeface="Arial" pitchFamily="34" charset="0"/>
                </a:rPr>
                <a:t>2-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         2Na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+ 2Cl</a:t>
              </a:r>
              <a:r>
                <a:rPr lang="en-US" sz="2800" baseline="3000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H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O + CO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51" name="Line 11"/>
            <p:cNvSpPr>
              <a:spLocks noChangeShapeType="1"/>
            </p:cNvSpPr>
            <p:nvPr/>
          </p:nvSpPr>
          <p:spPr bwMode="auto">
            <a:xfrm>
              <a:off x="2727" y="2613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170113" y="3384855"/>
            <a:ext cx="4795837" cy="519112"/>
            <a:chOff x="1367" y="2881"/>
            <a:chExt cx="3021" cy="327"/>
          </a:xfrm>
        </p:grpSpPr>
        <p:sp>
          <p:nvSpPr>
            <p:cNvPr id="39948" name="Text Box 13"/>
            <p:cNvSpPr txBox="1">
              <a:spLocks noChangeArrowheads="1"/>
            </p:cNvSpPr>
            <p:nvPr/>
          </p:nvSpPr>
          <p:spPr bwMode="auto">
            <a:xfrm>
              <a:off x="1367" y="2881"/>
              <a:ext cx="30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0000"/>
                  </a:solidFill>
                  <a:latin typeface="Arial" pitchFamily="34" charset="0"/>
                </a:rPr>
                <a:t>2H</a:t>
              </a:r>
              <a:r>
                <a:rPr lang="en-US" sz="2800" baseline="30000">
                  <a:solidFill>
                    <a:srgbClr val="FF0000"/>
                  </a:solidFill>
                  <a:latin typeface="Arial" pitchFamily="34" charset="0"/>
                </a:rPr>
                <a:t>+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+ </a:t>
              </a:r>
              <a:r>
                <a:rPr lang="en-US" sz="2800">
                  <a:solidFill>
                    <a:srgbClr val="3333CC"/>
                  </a:solidFill>
                  <a:latin typeface="Arial" pitchFamily="34" charset="0"/>
                </a:rPr>
                <a:t>CO</a:t>
              </a:r>
              <a:r>
                <a:rPr lang="en-US" sz="2800" baseline="-25000">
                  <a:solidFill>
                    <a:srgbClr val="3333CC"/>
                  </a:solidFill>
                  <a:latin typeface="Arial" pitchFamily="34" charset="0"/>
                </a:rPr>
                <a:t>3</a:t>
              </a:r>
              <a:r>
                <a:rPr lang="en-US" sz="2800" baseline="30000">
                  <a:solidFill>
                    <a:srgbClr val="3333CC"/>
                  </a:solidFill>
                  <a:latin typeface="Arial" pitchFamily="34" charset="0"/>
                </a:rPr>
                <a:t>2-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          H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sz="2800">
                  <a:solidFill>
                    <a:srgbClr val="000000"/>
                  </a:solidFill>
                  <a:latin typeface="Arial" pitchFamily="34" charset="0"/>
                </a:rPr>
                <a:t>O + CO</a:t>
              </a:r>
              <a:r>
                <a:rPr lang="en-US" sz="2800" baseline="-25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2691" y="305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90127" name="Line 15"/>
          <p:cNvSpPr>
            <a:spLocks noChangeShapeType="1"/>
          </p:cNvSpPr>
          <p:nvPr/>
        </p:nvSpPr>
        <p:spPr bwMode="auto">
          <a:xfrm flipV="1">
            <a:off x="9906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62484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22098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5410200" y="2766456"/>
            <a:ext cx="6858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Acid-Base Neutralization</a:t>
            </a:r>
          </a:p>
        </p:txBody>
      </p:sp>
      <p:pic>
        <p:nvPicPr>
          <p:cNvPr id="550914" name="Picture 2" descr="http://www.elmhurst.edu/%7Echm/demos/images/magicbre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969" y="4037150"/>
            <a:ext cx="2822755" cy="277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 animBg="1"/>
      <p:bldP spid="90128" grpId="0" animBg="1"/>
      <p:bldP spid="90129" grpId="0" animBg="1"/>
      <p:bldP spid="901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Ex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Radial">
  <a:themeElements>
    <a:clrScheme name="Radial 13">
      <a:dk1>
        <a:srgbClr val="000000"/>
      </a:dk1>
      <a:lt1>
        <a:srgbClr val="FFFFFF"/>
      </a:lt1>
      <a:dk2>
        <a:srgbClr val="FFFFFF"/>
      </a:dk2>
      <a:lt2>
        <a:srgbClr val="DC7004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3333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00CC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2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3">
        <a:dk1>
          <a:srgbClr val="000000"/>
        </a:dk1>
        <a:lt1>
          <a:srgbClr val="FFFFFF"/>
        </a:lt1>
        <a:dk2>
          <a:srgbClr val="FFFFFF"/>
        </a:dk2>
        <a:lt2>
          <a:srgbClr val="DC7004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4481</Words>
  <Application>Microsoft Office PowerPoint</Application>
  <PresentationFormat>On-screen Show (4:3)</PresentationFormat>
  <Paragraphs>957</Paragraphs>
  <Slides>81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101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Example</vt:lpstr>
      <vt:lpstr>1_Example</vt:lpstr>
      <vt:lpstr>1_Default Design</vt:lpstr>
      <vt:lpstr>2_Example</vt:lpstr>
      <vt:lpstr>2_Default Design</vt:lpstr>
      <vt:lpstr>4_Example</vt:lpstr>
      <vt:lpstr>5_Example</vt:lpstr>
      <vt:lpstr>5_Default Design</vt:lpstr>
      <vt:lpstr>11_Example</vt:lpstr>
      <vt:lpstr>Radial</vt:lpstr>
      <vt:lpstr>10_Default Design</vt:lpstr>
      <vt:lpstr>Equation</vt:lpstr>
      <vt:lpstr>CS ChemDraw Drawing</vt:lpstr>
      <vt:lpstr>PowerPoint Presentation</vt:lpstr>
      <vt:lpstr>PowerPoint Presentation</vt:lpstr>
      <vt:lpstr>Acids and Bases: Arrhenius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on: Acids in Water</vt:lpstr>
      <vt:lpstr>Hydronium Ion</vt:lpstr>
      <vt:lpstr>PowerPoint Presentation</vt:lpstr>
      <vt:lpstr>Bronsted Acid and Base</vt:lpstr>
      <vt:lpstr>Conjugate Acid-Base Pairs</vt:lpstr>
      <vt:lpstr>Conjugate Acid-Base Pairs</vt:lpstr>
      <vt:lpstr>Conjugate Acid-Base Pairs</vt:lpstr>
      <vt:lpstr>Conjugate Acid-Base Pairs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Autoionization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95</cp:revision>
  <dcterms:created xsi:type="dcterms:W3CDTF">2006-08-16T00:00:00Z</dcterms:created>
  <dcterms:modified xsi:type="dcterms:W3CDTF">2019-03-01T19:59:22Z</dcterms:modified>
</cp:coreProperties>
</file>